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4"/>
  </p:sldMasterIdLst>
  <p:notesMasterIdLst>
    <p:notesMasterId r:id="rId42"/>
  </p:notesMasterIdLst>
  <p:sldIdLst>
    <p:sldId id="256" r:id="rId5"/>
    <p:sldId id="257" r:id="rId6"/>
    <p:sldId id="266" r:id="rId7"/>
    <p:sldId id="268" r:id="rId8"/>
    <p:sldId id="269" r:id="rId9"/>
    <p:sldId id="270" r:id="rId10"/>
    <p:sldId id="264"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67" r:id="rId38"/>
    <p:sldId id="297" r:id="rId39"/>
    <p:sldId id="299" r:id="rId40"/>
    <p:sldId id="298" r:id="rId41"/>
  </p:sldIdLst>
  <p:sldSz cx="9144000" cy="5143500" type="screen16x9"/>
  <p:notesSz cx="6858000" cy="9144000"/>
  <p:embeddedFontLst>
    <p:embeddedFont>
      <p:font typeface="Century Gothic" panose="020B0502020202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EFDF2C-9CAB-44ED-9029-44F71240DB19}">
  <a:tblStyle styleId="{6FEFDF2C-9CAB-44ED-9029-44F71240DB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0751D9-5A2F-44F2-B6D2-ACD7AFB2223B}" styleName="Table_1">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EF2E7"/>
          </a:solidFill>
        </a:fill>
      </a:tcStyle>
    </a:wholeTbl>
    <a:band1H>
      <a:tcTxStyle/>
      <a:tcStyle>
        <a:tcBdr/>
        <a:fill>
          <a:solidFill>
            <a:srgbClr val="FCE4CB"/>
          </a:solidFill>
        </a:fill>
      </a:tcStyle>
    </a:band1H>
    <a:band2H>
      <a:tcTxStyle/>
      <a:tcStyle>
        <a:tcBdr/>
      </a:tcStyle>
    </a:band2H>
    <a:band1V>
      <a:tcTxStyle/>
      <a:tcStyle>
        <a:tcBdr/>
        <a:fill>
          <a:solidFill>
            <a:srgbClr val="FCE4CB"/>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accent1"/>
          </a:solidFill>
        </a:fill>
      </a:tcStyle>
    </a:lastCol>
    <a:firstCol>
      <a:tcTxStyle b="on" i="off">
        <a:font>
          <a:latin typeface="Gill Sans MT"/>
          <a:ea typeface="Gill Sans MT"/>
          <a:cs typeface="Gill Sans MT"/>
        </a:font>
        <a:schemeClr val="lt1"/>
      </a:tcTxStyle>
      <a:tcStyle>
        <a:tcBdr/>
        <a:fill>
          <a:solidFill>
            <a:schemeClr val="accent1"/>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87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ina COOPER" userId="7f2b4663-0468-4605-9163-1ba4158276d8" providerId="ADAL" clId="{4A1818C3-CA5C-4FEE-96CE-37BC555BAE0F}"/>
    <pc:docChg chg="undo custSel modSld">
      <pc:chgData name="Sarina COOPER" userId="7f2b4663-0468-4605-9163-1ba4158276d8" providerId="ADAL" clId="{4A1818C3-CA5C-4FEE-96CE-37BC555BAE0F}" dt="2022-07-26T13:29:38.659" v="69" actId="947"/>
      <pc:docMkLst>
        <pc:docMk/>
      </pc:docMkLst>
      <pc:sldChg chg="modSp mod">
        <pc:chgData name="Sarina COOPER" userId="7f2b4663-0468-4605-9163-1ba4158276d8" providerId="ADAL" clId="{4A1818C3-CA5C-4FEE-96CE-37BC555BAE0F}" dt="2022-07-26T13:28:43.113" v="58" actId="948"/>
        <pc:sldMkLst>
          <pc:docMk/>
          <pc:sldMk cId="0" sldId="269"/>
        </pc:sldMkLst>
        <pc:spChg chg="mod">
          <ac:chgData name="Sarina COOPER" userId="7f2b4663-0468-4605-9163-1ba4158276d8" providerId="ADAL" clId="{4A1818C3-CA5C-4FEE-96CE-37BC555BAE0F}" dt="2022-07-26T13:28:43.113" v="58" actId="948"/>
          <ac:spMkLst>
            <pc:docMk/>
            <pc:sldMk cId="0" sldId="269"/>
            <ac:spMk id="235" creationId="{00000000-0000-0000-0000-000000000000}"/>
          </ac:spMkLst>
        </pc:spChg>
        <pc:graphicFrameChg chg="modGraphic">
          <ac:chgData name="Sarina COOPER" userId="7f2b4663-0468-4605-9163-1ba4158276d8" providerId="ADAL" clId="{4A1818C3-CA5C-4FEE-96CE-37BC555BAE0F}" dt="2022-07-26T13:27:21.102" v="34" actId="20577"/>
          <ac:graphicFrameMkLst>
            <pc:docMk/>
            <pc:sldMk cId="0" sldId="269"/>
            <ac:graphicFrameMk id="238" creationId="{00000000-0000-0000-0000-000000000000}"/>
          </ac:graphicFrameMkLst>
        </pc:graphicFrameChg>
      </pc:sldChg>
      <pc:sldChg chg="modSp mod">
        <pc:chgData name="Sarina COOPER" userId="7f2b4663-0468-4605-9163-1ba4158276d8" providerId="ADAL" clId="{4A1818C3-CA5C-4FEE-96CE-37BC555BAE0F}" dt="2022-07-26T13:29:38.659" v="69" actId="947"/>
        <pc:sldMkLst>
          <pc:docMk/>
          <pc:sldMk cId="0" sldId="270"/>
        </pc:sldMkLst>
        <pc:spChg chg="mod">
          <ac:chgData name="Sarina COOPER" userId="7f2b4663-0468-4605-9163-1ba4158276d8" providerId="ADAL" clId="{4A1818C3-CA5C-4FEE-96CE-37BC555BAE0F}" dt="2022-07-26T13:29:38.659" v="69" actId="947"/>
          <ac:spMkLst>
            <pc:docMk/>
            <pc:sldMk cId="0" sldId="270"/>
            <ac:spMk id="244" creationId="{00000000-0000-0000-0000-000000000000}"/>
          </ac:spMkLst>
        </pc:spChg>
        <pc:graphicFrameChg chg="modGraphic">
          <ac:chgData name="Sarina COOPER" userId="7f2b4663-0468-4605-9163-1ba4158276d8" providerId="ADAL" clId="{4A1818C3-CA5C-4FEE-96CE-37BC555BAE0F}" dt="2022-07-26T13:29:17.373" v="66" actId="20577"/>
          <ac:graphicFrameMkLst>
            <pc:docMk/>
            <pc:sldMk cId="0" sldId="270"/>
            <ac:graphicFrameMk id="246"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k12.org/book/CK-12-Biology-Concepts/section/12.2/"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britannica.com/animal/vertebrat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1c5cdf15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1c5cdf15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369e988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369e988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369e9881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369e9881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369e9881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369e9881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6369e9881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6369e9881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6369e9881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6369e9881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69e9881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69e9881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369e9881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369e9881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7b5f519558c657c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7b5f519558c657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515964e5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515964e5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6515964e5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6515964e5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6515964e5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6515964e5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4bcfa9513_1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4bcfa9513_1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4bcfa9513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4bcfa9513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4bcfa9513_1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4bcfa9513_1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4d8add06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4d8add06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4bcfa9513_1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4bcfa9513_1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152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4f7cf5e3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4f7cf5e3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e5c105c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e5c105c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marL="0" lvl="0" indent="0" algn="l" rtl="0">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540a62b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540a62b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540a62b7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540a62b7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f8591da84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f8591da84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f8591da8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6f8591da8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54a5c39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54a5c39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035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4840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90c72b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90c72b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38e6741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38e6741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38e6741b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38e6741b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e5c105c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e5c105c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e5c105ce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e5c105ce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Diagram from </a:t>
            </a:r>
            <a:r>
              <a:rPr lang="en-GB" u="sng">
                <a:solidFill>
                  <a:schemeClr val="hlink"/>
                </a:solidFill>
                <a:hlinkClick r:id="rId3"/>
              </a:rPr>
              <a:t>https://www.ck12.org/book/CK-12-Biology-Concepts/section/12.2/</a:t>
            </a:r>
            <a:endParaRPr/>
          </a:p>
          <a:p>
            <a:pPr marL="0" lvl="0" indent="0" algn="l" rtl="0">
              <a:spcBef>
                <a:spcPts val="0"/>
              </a:spcBef>
              <a:spcAft>
                <a:spcPts val="0"/>
              </a:spcAft>
              <a:buNone/>
            </a:pPr>
            <a:r>
              <a:rPr lang="en-GB" u="sng">
                <a:solidFill>
                  <a:schemeClr val="hlink"/>
                </a:solidFill>
                <a:hlinkClick r:id="rId4"/>
              </a:rPr>
              <a:t>https://www.britannica.com/animal/vertebrate</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1" name="Google Shape;31;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42" name="Google Shape;42;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 Closure">
  <p:cSld name="Skill Closure">
    <p:spTree>
      <p:nvGrpSpPr>
        <p:cNvPr id="1" name="Shape 57"/>
        <p:cNvGrpSpPr/>
        <p:nvPr/>
      </p:nvGrpSpPr>
      <p:grpSpPr>
        <a:xfrm>
          <a:off x="0" y="0"/>
          <a:ext cx="0" cy="0"/>
          <a:chOff x="0" y="0"/>
          <a:chExt cx="0" cy="0"/>
        </a:xfrm>
      </p:grpSpPr>
      <p:sp>
        <p:nvSpPr>
          <p:cNvPr id="58" name="Google Shape;5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1"/>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60" name="Google Shape;60;p1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2" name="Google Shape;62;p11"/>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644187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 Development/Guided Practice">
  <p:cSld name="Skill Development/Guided Practice">
    <p:spTree>
      <p:nvGrpSpPr>
        <p:cNvPr id="1" name="Shape 45"/>
        <p:cNvGrpSpPr/>
        <p:nvPr/>
      </p:nvGrpSpPr>
      <p:grpSpPr>
        <a:xfrm>
          <a:off x="0" y="0"/>
          <a:ext cx="0" cy="0"/>
          <a:chOff x="0" y="0"/>
          <a:chExt cx="0" cy="0"/>
        </a:xfrm>
      </p:grpSpPr>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7" name="Google Shape;47;p9"/>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8" name="Google Shape;48;p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 name="Google Shape;50;p9"/>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626264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dependent Practice">
  <p:cSld name="Independent Practice">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5" name="Google Shape;65;p12"/>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6" name="Google Shape;66;p12"/>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2"/>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14450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ctivate Prior Knowledge">
  <p:cSld name="Activate Prior Knowledge">
    <p:spTree>
      <p:nvGrpSpPr>
        <p:cNvPr id="1" name="Shape 33"/>
        <p:cNvGrpSpPr/>
        <p:nvPr/>
      </p:nvGrpSpPr>
      <p:grpSpPr>
        <a:xfrm>
          <a:off x="0" y="0"/>
          <a:ext cx="0" cy="0"/>
          <a:chOff x="0" y="0"/>
          <a:chExt cx="0" cy="0"/>
        </a:xfrm>
      </p:grpSpPr>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7"/>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6" name="Google Shape;36;p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869363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69" r:id="rId5"/>
    <p:sldLayoutId id="2147483670" r:id="rId6"/>
    <p:sldLayoutId id="2147483671"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5.jpe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5.jpe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9.jp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9.jpg"/><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48.jpeg"/><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jpeg"/><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3">
            <a:alphaModFix amt="33000"/>
          </a:blip>
          <a:srcRect t="7813" b="7813"/>
          <a:stretch/>
        </p:blipFill>
        <p:spPr>
          <a:xfrm>
            <a:off x="0" y="0"/>
            <a:ext cx="9144006" cy="5143496"/>
          </a:xfrm>
          <a:prstGeom prst="rect">
            <a:avLst/>
          </a:prstGeom>
          <a:noFill/>
          <a:ln w="9525" cap="flat" cmpd="sng">
            <a:solidFill>
              <a:schemeClr val="dk2"/>
            </a:solidFill>
            <a:prstDash val="solid"/>
            <a:round/>
            <a:headEnd type="none" w="sm" len="sm"/>
            <a:tailEnd type="none" w="sm" len="sm"/>
          </a:ln>
        </p:spPr>
      </p:pic>
      <p:sp>
        <p:nvSpPr>
          <p:cNvPr id="132" name="Google Shape;132;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ORGANISM CHARACTERISTICS</a:t>
            </a:r>
            <a:endParaRPr dirty="0"/>
          </a:p>
        </p:txBody>
      </p:sp>
      <p:sp>
        <p:nvSpPr>
          <p:cNvPr id="133" name="Google Shape;133;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 will describe the characteristics of organisms.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rgbClr val="FFFFFF"/>
                </a:solidFill>
              </a:rPr>
              <a:t>We will identify observable features of vertebrates.</a:t>
            </a:r>
            <a:endParaRPr/>
          </a:p>
        </p:txBody>
      </p:sp>
      <p:graphicFrame>
        <p:nvGraphicFramePr>
          <p:cNvPr id="278" name="Google Shape;278;p39"/>
          <p:cNvGraphicFramePr/>
          <p:nvPr/>
        </p:nvGraphicFramePr>
        <p:xfrm>
          <a:off x="6792175" y="193925"/>
          <a:ext cx="2154775" cy="1539180"/>
        </p:xfrm>
        <a:graphic>
          <a:graphicData uri="http://schemas.openxmlformats.org/drawingml/2006/table">
            <a:tbl>
              <a:tblPr>
                <a:noFill/>
              </a:tblPr>
              <a:tblGrid>
                <a:gridCol w="21547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A scientist finds the animal below. It has rough, dry scales. </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What animal group could it be classified as?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79" name="Google Shape;279;p39"/>
          <p:cNvGraphicFramePr/>
          <p:nvPr/>
        </p:nvGraphicFramePr>
        <p:xfrm>
          <a:off x="613600" y="1413825"/>
          <a:ext cx="6071675" cy="3534685"/>
        </p:xfrm>
        <a:graphic>
          <a:graphicData uri="http://schemas.openxmlformats.org/drawingml/2006/table">
            <a:tbl>
              <a:tblPr>
                <a:noFill/>
              </a:tblPr>
              <a:tblGrid>
                <a:gridCol w="1760275">
                  <a:extLst>
                    <a:ext uri="{9D8B030D-6E8A-4147-A177-3AD203B41FA5}">
                      <a16:colId xmlns:a16="http://schemas.microsoft.com/office/drawing/2014/main" val="20000"/>
                    </a:ext>
                  </a:extLst>
                </a:gridCol>
                <a:gridCol w="1267075">
                  <a:extLst>
                    <a:ext uri="{9D8B030D-6E8A-4147-A177-3AD203B41FA5}">
                      <a16:colId xmlns:a16="http://schemas.microsoft.com/office/drawing/2014/main" val="20001"/>
                    </a:ext>
                  </a:extLst>
                </a:gridCol>
                <a:gridCol w="3044325">
                  <a:extLst>
                    <a:ext uri="{9D8B030D-6E8A-4147-A177-3AD203B41FA5}">
                      <a16:colId xmlns:a16="http://schemas.microsoft.com/office/drawing/2014/main" val="20002"/>
                    </a:ext>
                  </a:extLst>
                </a:gridCol>
              </a:tblGrid>
              <a:tr h="425875">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Observable feature </a:t>
                      </a:r>
                      <a:endParaRPr sz="1200"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Group </a:t>
                      </a:r>
                      <a:endParaRPr sz="1200"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Animal examples</a:t>
                      </a:r>
                      <a:endParaRPr sz="1200"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70865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Wings</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Feathers </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Beak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Birds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Emus, parrots, magpies and galahs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0865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Fur </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Hair </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Mammary glands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Mammals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Lions, dogs, bears, humans and whales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3195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Dry scales </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Hard shell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Reptiles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Crocodiles, turtles and snakes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3195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Wet skin</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Soft skin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rgbClr val="000000"/>
                          </a:solidFill>
                          <a:latin typeface="Century Gothic"/>
                          <a:ea typeface="Century Gothic"/>
                          <a:cs typeface="Century Gothic"/>
                          <a:sym typeface="Century Gothic"/>
                        </a:rPr>
                        <a:t>Amphibians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Frogs, toads and salamanders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3195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Wet scales</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Boney skin</a:t>
                      </a:r>
                      <a:endParaRPr sz="1200">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Fish and Rays </a:t>
                      </a:r>
                      <a:endParaRPr sz="1200">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Shark, goldfish, stingrays </a:t>
                      </a:r>
                      <a:endParaRPr sz="1200">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5"/>
                  </a:ext>
                </a:extLst>
              </a:tr>
            </a:tbl>
          </a:graphicData>
        </a:graphic>
      </p:graphicFrame>
      <p:sp>
        <p:nvSpPr>
          <p:cNvPr id="280" name="Google Shape;280;p39"/>
          <p:cNvSpPr txBox="1"/>
          <p:nvPr/>
        </p:nvSpPr>
        <p:spPr>
          <a:xfrm>
            <a:off x="613600" y="743513"/>
            <a:ext cx="6239400" cy="74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GB" sz="1600">
                <a:solidFill>
                  <a:schemeClr val="dk1"/>
                </a:solidFill>
                <a:latin typeface="Century Gothic"/>
                <a:ea typeface="Century Gothic"/>
                <a:cs typeface="Century Gothic"/>
                <a:sym typeface="Century Gothic"/>
              </a:rPr>
              <a:t>Vertebrates are classified into five different groups based on what covers their skeleton. </a:t>
            </a:r>
            <a:endParaRPr sz="1600">
              <a:latin typeface="Century Gothic"/>
              <a:ea typeface="Century Gothic"/>
              <a:cs typeface="Century Gothic"/>
              <a:sym typeface="Century Gothic"/>
            </a:endParaRPr>
          </a:p>
        </p:txBody>
      </p:sp>
      <p:pic>
        <p:nvPicPr>
          <p:cNvPr id="281" name="Google Shape;281;p39"/>
          <p:cNvPicPr preferRelativeResize="0"/>
          <p:nvPr/>
        </p:nvPicPr>
        <p:blipFill>
          <a:blip r:embed="rId3">
            <a:alphaModFix/>
          </a:blip>
          <a:stretch>
            <a:fillRect/>
          </a:stretch>
        </p:blipFill>
        <p:spPr>
          <a:xfrm>
            <a:off x="7402177" y="1847600"/>
            <a:ext cx="1544774" cy="1222950"/>
          </a:xfrm>
          <a:prstGeom prst="rect">
            <a:avLst/>
          </a:prstGeom>
          <a:noFill/>
          <a:ln>
            <a:noFill/>
          </a:ln>
        </p:spPr>
      </p:pic>
      <p:graphicFrame>
        <p:nvGraphicFramePr>
          <p:cNvPr id="282" name="Google Shape;282;p39"/>
          <p:cNvGraphicFramePr/>
          <p:nvPr/>
        </p:nvGraphicFramePr>
        <p:xfrm>
          <a:off x="6891100" y="3561650"/>
          <a:ext cx="1956925" cy="1203900"/>
        </p:xfrm>
        <a:graphic>
          <a:graphicData uri="http://schemas.openxmlformats.org/drawingml/2006/table">
            <a:tbl>
              <a:tblPr>
                <a:noFill/>
              </a:tblPr>
              <a:tblGrid>
                <a:gridCol w="19569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Marine mammals such as whales and dolphins have modified fur on parts of their bodies. </a:t>
                      </a: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classify organisms using dichotomous keys.</a:t>
            </a:r>
            <a:endParaRPr/>
          </a:p>
        </p:txBody>
      </p:sp>
      <p:sp>
        <p:nvSpPr>
          <p:cNvPr id="275" name="Google Shape;275;p4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A </a:t>
            </a:r>
            <a:r>
              <a:rPr lang="en-GB" sz="2400" b="1" dirty="0"/>
              <a:t>key</a:t>
            </a:r>
            <a:r>
              <a:rPr lang="en-GB" sz="2400" dirty="0"/>
              <a:t> is a visual tool used in the classification₁ of organisms. </a:t>
            </a:r>
            <a:endParaRPr sz="2400" dirty="0"/>
          </a:p>
          <a:p>
            <a:pPr marL="0" lvl="0" indent="0" algn="l" rtl="0">
              <a:spcBef>
                <a:spcPts val="1600"/>
              </a:spcBef>
              <a:spcAft>
                <a:spcPts val="0"/>
              </a:spcAft>
              <a:buNone/>
            </a:pPr>
            <a:r>
              <a:rPr lang="en-GB" sz="2400" dirty="0"/>
              <a:t>A key is often more useful than a list of characteristics₂ and similarities of each group. </a:t>
            </a:r>
            <a:endParaRPr sz="2400" dirty="0"/>
          </a:p>
          <a:p>
            <a:pPr marL="0" lvl="0" indent="0" algn="l" rtl="0">
              <a:spcBef>
                <a:spcPts val="1600"/>
              </a:spcBef>
              <a:spcAft>
                <a:spcPts val="0"/>
              </a:spcAft>
              <a:buClr>
                <a:schemeClr val="dk1"/>
              </a:buClr>
              <a:buSzPts val="1100"/>
              <a:buFont typeface="Arial"/>
              <a:buNone/>
            </a:pPr>
            <a:r>
              <a:rPr lang="en-GB" sz="2400" dirty="0"/>
              <a:t>A branched key (it looks like a tree) helps us see how a particular member of the group fits in with all the rest.</a:t>
            </a:r>
            <a:endParaRPr sz="2400" dirty="0"/>
          </a:p>
          <a:p>
            <a:pPr marL="0" lvl="0" indent="0" algn="l" rtl="0">
              <a:spcBef>
                <a:spcPts val="1600"/>
              </a:spcBef>
              <a:spcAft>
                <a:spcPts val="0"/>
              </a:spcAft>
              <a:buClr>
                <a:schemeClr val="dk1"/>
              </a:buClr>
              <a:buSzPts val="1100"/>
              <a:buFont typeface="Arial"/>
              <a:buNone/>
            </a:pPr>
            <a:endParaRPr sz="2400" dirty="0"/>
          </a:p>
          <a:p>
            <a:pPr marL="0" lvl="0" indent="0" algn="l" rtl="0">
              <a:spcBef>
                <a:spcPts val="1600"/>
              </a:spcBef>
              <a:spcAft>
                <a:spcPts val="1600"/>
              </a:spcAft>
              <a:buNone/>
            </a:pPr>
            <a:endParaRPr sz="2400" dirty="0"/>
          </a:p>
        </p:txBody>
      </p:sp>
      <p:graphicFrame>
        <p:nvGraphicFramePr>
          <p:cNvPr id="276" name="Google Shape;276;p46"/>
          <p:cNvGraphicFramePr/>
          <p:nvPr/>
        </p:nvGraphicFramePr>
        <p:xfrm>
          <a:off x="6834437" y="1359313"/>
          <a:ext cx="2142625" cy="12039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Why would Scientists use a key when classifying organisms?</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77" name="Google Shape;277;p46"/>
          <p:cNvGraphicFramePr/>
          <p:nvPr/>
        </p:nvGraphicFramePr>
        <p:xfrm>
          <a:off x="6834437" y="2859269"/>
          <a:ext cx="2134475" cy="103626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1- group of things with similar qualities.</a:t>
                      </a: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2- a feature or quality</a:t>
                      </a:r>
                      <a:endParaRPr sz="1100"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 name="Picture 2" descr="Image result for pencil">
            <a:extLst>
              <a:ext uri="{FF2B5EF4-FFF2-40B4-BE49-F238E27FC236}">
                <a16:creationId xmlns:a16="http://schemas.microsoft.com/office/drawing/2014/main" id="{B4D02167-4E28-48F5-8A78-42AD1F508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classify organisms using dichotomous keys.</a:t>
            </a:r>
            <a:endParaRPr/>
          </a:p>
        </p:txBody>
      </p:sp>
      <p:sp>
        <p:nvSpPr>
          <p:cNvPr id="283" name="Google Shape;283;p47"/>
          <p:cNvSpPr txBox="1">
            <a:spLocks noGrp="1"/>
          </p:cNvSpPr>
          <p:nvPr>
            <p:ph type="body" idx="2"/>
          </p:nvPr>
        </p:nvSpPr>
        <p:spPr>
          <a:xfrm>
            <a:off x="552550" y="725275"/>
            <a:ext cx="45084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common type of key is called the </a:t>
            </a:r>
            <a:r>
              <a:rPr lang="en-GB" b="1"/>
              <a:t>dichotomous</a:t>
            </a:r>
            <a:r>
              <a:rPr lang="en-GB"/>
              <a:t> key (pronounced ‘dye-COTo-muss’) </a:t>
            </a:r>
            <a:endParaRPr/>
          </a:p>
          <a:p>
            <a:pPr marL="0" lvl="0" indent="0" algn="l" rtl="0">
              <a:spcBef>
                <a:spcPts val="1600"/>
              </a:spcBef>
              <a:spcAft>
                <a:spcPts val="0"/>
              </a:spcAft>
              <a:buNone/>
            </a:pPr>
            <a:r>
              <a:rPr lang="en-GB" b="1"/>
              <a:t>Di = ‘two’,</a:t>
            </a:r>
            <a:r>
              <a:rPr lang="en-GB">
                <a:solidFill>
                  <a:schemeClr val="dk1"/>
                </a:solidFill>
              </a:rPr>
              <a:t>the branches split into two</a:t>
            </a:r>
            <a:r>
              <a:rPr lang="en-GB"/>
              <a:t>. </a:t>
            </a:r>
            <a:endParaRPr/>
          </a:p>
          <a:p>
            <a:pPr marL="0" lvl="0" indent="0" algn="l" rtl="0">
              <a:spcBef>
                <a:spcPts val="1600"/>
              </a:spcBef>
              <a:spcAft>
                <a:spcPts val="0"/>
              </a:spcAft>
              <a:buNone/>
            </a:pPr>
            <a:r>
              <a:rPr lang="en-GB"/>
              <a:t>Scientists use this type of key to make simple ‘yes’ or ‘no’ decisions at each branch. </a:t>
            </a:r>
            <a:r>
              <a:rPr lang="en-GB">
                <a:solidFill>
                  <a:schemeClr val="dk1"/>
                </a:solidFill>
              </a:rPr>
              <a:t>A branch may have a simple decision, like does the animal have fur?</a:t>
            </a:r>
            <a:endParaRPr>
              <a:solidFill>
                <a:schemeClr val="dk1"/>
              </a:solidFill>
            </a:endParaRPr>
          </a:p>
          <a:p>
            <a:pPr marL="0" lvl="0" indent="0" algn="l" rtl="0">
              <a:spcBef>
                <a:spcPts val="1600"/>
              </a:spcBef>
              <a:spcAft>
                <a:spcPts val="0"/>
              </a:spcAft>
              <a:buNone/>
            </a:pPr>
            <a:r>
              <a:rPr lang="en-GB">
                <a:solidFill>
                  <a:schemeClr val="dk1"/>
                </a:solidFill>
              </a:rPr>
              <a:t>Yes(left branch)/No(right branch)</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284" name="Google Shape;284;p47"/>
          <p:cNvGraphicFramePr/>
          <p:nvPr/>
        </p:nvGraphicFramePr>
        <p:xfrm>
          <a:off x="6793300" y="99725"/>
          <a:ext cx="2142625" cy="12039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How many sections is a branch split into for a dichotomous key?</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85" name="Google Shape;285;p47"/>
          <p:cNvPicPr preferRelativeResize="0"/>
          <p:nvPr/>
        </p:nvPicPr>
        <p:blipFill>
          <a:blip r:embed="rId3">
            <a:alphaModFix/>
          </a:blip>
          <a:stretch>
            <a:fillRect/>
          </a:stretch>
        </p:blipFill>
        <p:spPr>
          <a:xfrm>
            <a:off x="5359050" y="1260375"/>
            <a:ext cx="3576875" cy="3599275"/>
          </a:xfrm>
          <a:prstGeom prst="rect">
            <a:avLst/>
          </a:prstGeom>
          <a:noFill/>
          <a:ln>
            <a:noFill/>
          </a:ln>
        </p:spPr>
      </p:pic>
      <p:pic>
        <p:nvPicPr>
          <p:cNvPr id="6" name="Google Shape;285;p47">
            <a:extLst>
              <a:ext uri="{FF2B5EF4-FFF2-40B4-BE49-F238E27FC236}">
                <a16:creationId xmlns:a16="http://schemas.microsoft.com/office/drawing/2014/main" id="{E0A898B5-3A28-4EF6-AA56-800AD4103D30}"/>
              </a:ext>
            </a:extLst>
          </p:cNvPr>
          <p:cNvPicPr preferRelativeResize="0"/>
          <p:nvPr/>
        </p:nvPicPr>
        <p:blipFill>
          <a:blip r:embed="rId3">
            <a:alphaModFix/>
          </a:blip>
          <a:stretch>
            <a:fillRect/>
          </a:stretch>
        </p:blipFill>
        <p:spPr>
          <a:xfrm>
            <a:off x="5359050" y="1278175"/>
            <a:ext cx="3576875" cy="3599275"/>
          </a:xfrm>
          <a:prstGeom prst="rect">
            <a:avLst/>
          </a:prstGeom>
          <a:noFill/>
          <a:ln>
            <a:noFill/>
          </a:ln>
        </p:spPr>
      </p:pic>
      <p:pic>
        <p:nvPicPr>
          <p:cNvPr id="9" name="Picture 2" descr="Image result for pencil">
            <a:extLst>
              <a:ext uri="{FF2B5EF4-FFF2-40B4-BE49-F238E27FC236}">
                <a16:creationId xmlns:a16="http://schemas.microsoft.com/office/drawing/2014/main" id="{86CC776F-05E5-4AE1-969E-8A902F2655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7864612" y="1472047"/>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aphicFrame>
        <p:nvGraphicFramePr>
          <p:cNvPr id="290" name="Google Shape;290;p48"/>
          <p:cNvGraphicFramePr/>
          <p:nvPr/>
        </p:nvGraphicFramePr>
        <p:xfrm>
          <a:off x="7001375" y="1111385"/>
          <a:ext cx="2142625" cy="12039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First question to separate.</a:t>
                      </a: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Does the animal have feathers?</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91" name="Google Shape;291;p48"/>
          <p:cNvSpPr/>
          <p:nvPr/>
        </p:nvSpPr>
        <p:spPr>
          <a:xfrm>
            <a:off x="680000" y="765538"/>
            <a:ext cx="5710500" cy="890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Century Gothic"/>
                <a:ea typeface="Century Gothic"/>
                <a:cs typeface="Century Gothic"/>
                <a:sym typeface="Century Gothic"/>
              </a:rPr>
              <a:t>Task: Create a dichotomous key to separate spiders, cockroaches, cats and ducks.</a:t>
            </a:r>
            <a:endParaRPr sz="1800">
              <a:latin typeface="Century Gothic"/>
              <a:ea typeface="Century Gothic"/>
              <a:cs typeface="Century Gothic"/>
              <a:sym typeface="Century Gothic"/>
            </a:endParaRPr>
          </a:p>
        </p:txBody>
      </p:sp>
      <p:graphicFrame>
        <p:nvGraphicFramePr>
          <p:cNvPr id="292" name="Google Shape;292;p48"/>
          <p:cNvGraphicFramePr/>
          <p:nvPr/>
        </p:nvGraphicFramePr>
        <p:xfrm>
          <a:off x="6774220" y="3909450"/>
          <a:ext cx="2134475" cy="103626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Yes/no decisions separate an animal at each fork.</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93" name="Google Shape;293;p48"/>
          <p:cNvPicPr preferRelativeResize="0"/>
          <p:nvPr/>
        </p:nvPicPr>
        <p:blipFill>
          <a:blip r:embed="rId3">
            <a:alphaModFix/>
          </a:blip>
          <a:stretch>
            <a:fillRect/>
          </a:stretch>
        </p:blipFill>
        <p:spPr>
          <a:xfrm>
            <a:off x="1252925" y="2406775"/>
            <a:ext cx="1047750" cy="1514475"/>
          </a:xfrm>
          <a:prstGeom prst="rect">
            <a:avLst/>
          </a:prstGeom>
          <a:noFill/>
          <a:ln>
            <a:noFill/>
          </a:ln>
        </p:spPr>
      </p:pic>
      <p:pic>
        <p:nvPicPr>
          <p:cNvPr id="294" name="Google Shape;294;p48"/>
          <p:cNvPicPr preferRelativeResize="0"/>
          <p:nvPr/>
        </p:nvPicPr>
        <p:blipFill>
          <a:blip r:embed="rId4">
            <a:alphaModFix/>
          </a:blip>
          <a:stretch>
            <a:fillRect/>
          </a:stretch>
        </p:blipFill>
        <p:spPr>
          <a:xfrm>
            <a:off x="3067050" y="2735388"/>
            <a:ext cx="1143000" cy="857250"/>
          </a:xfrm>
          <a:prstGeom prst="rect">
            <a:avLst/>
          </a:prstGeom>
          <a:noFill/>
          <a:ln>
            <a:noFill/>
          </a:ln>
        </p:spPr>
      </p:pic>
      <p:pic>
        <p:nvPicPr>
          <p:cNvPr id="295" name="Google Shape;295;p48"/>
          <p:cNvPicPr preferRelativeResize="0"/>
          <p:nvPr/>
        </p:nvPicPr>
        <p:blipFill>
          <a:blip r:embed="rId5">
            <a:alphaModFix/>
          </a:blip>
          <a:stretch>
            <a:fillRect/>
          </a:stretch>
        </p:blipFill>
        <p:spPr>
          <a:xfrm>
            <a:off x="5295125" y="2260413"/>
            <a:ext cx="1095375" cy="1390650"/>
          </a:xfrm>
          <a:prstGeom prst="rect">
            <a:avLst/>
          </a:prstGeom>
          <a:noFill/>
          <a:ln>
            <a:noFill/>
          </a:ln>
        </p:spPr>
      </p:pic>
      <p:pic>
        <p:nvPicPr>
          <p:cNvPr id="296" name="Google Shape;296;p48"/>
          <p:cNvPicPr preferRelativeResize="0"/>
          <p:nvPr/>
        </p:nvPicPr>
        <p:blipFill>
          <a:blip r:embed="rId6">
            <a:alphaModFix/>
          </a:blip>
          <a:stretch>
            <a:fillRect/>
          </a:stretch>
        </p:blipFill>
        <p:spPr>
          <a:xfrm>
            <a:off x="7085100" y="2363413"/>
            <a:ext cx="1343025" cy="1038225"/>
          </a:xfrm>
          <a:prstGeom prst="rect">
            <a:avLst/>
          </a:prstGeom>
          <a:noFill/>
          <a:ln>
            <a:noFill/>
          </a:ln>
        </p:spPr>
      </p:pic>
      <p:sp>
        <p:nvSpPr>
          <p:cNvPr id="297" name="Google Shape;297;p4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classify organisms using dichotomous keys.</a:t>
            </a:r>
            <a:endParaRPr/>
          </a:p>
        </p:txBody>
      </p:sp>
      <p:pic>
        <p:nvPicPr>
          <p:cNvPr id="10" name="Picture 2" descr="Image result for pencil">
            <a:extLst>
              <a:ext uri="{FF2B5EF4-FFF2-40B4-BE49-F238E27FC236}">
                <a16:creationId xmlns:a16="http://schemas.microsoft.com/office/drawing/2014/main" id="{70615E22-4F99-466D-A6BD-55D30660979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aphicFrame>
        <p:nvGraphicFramePr>
          <p:cNvPr id="302" name="Google Shape;302;p49"/>
          <p:cNvGraphicFramePr/>
          <p:nvPr/>
        </p:nvGraphicFramePr>
        <p:xfrm>
          <a:off x="6835900" y="179000"/>
          <a:ext cx="2142625" cy="12039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First question to separate.</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Does the animal have feathers?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03" name="Google Shape;303;p49"/>
          <p:cNvGraphicFramePr/>
          <p:nvPr/>
        </p:nvGraphicFramePr>
        <p:xfrm>
          <a:off x="6774220" y="3909450"/>
          <a:ext cx="2134475" cy="103626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Yes/no decisions separate an animal at each fork.</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04" name="Google Shape;304;p49"/>
          <p:cNvPicPr preferRelativeResize="0"/>
          <p:nvPr/>
        </p:nvPicPr>
        <p:blipFill>
          <a:blip r:embed="rId3">
            <a:alphaModFix/>
          </a:blip>
          <a:stretch>
            <a:fillRect/>
          </a:stretch>
        </p:blipFill>
        <p:spPr>
          <a:xfrm>
            <a:off x="1704725" y="2951263"/>
            <a:ext cx="1047750" cy="1514475"/>
          </a:xfrm>
          <a:prstGeom prst="rect">
            <a:avLst/>
          </a:prstGeom>
          <a:noFill/>
          <a:ln>
            <a:noFill/>
          </a:ln>
        </p:spPr>
      </p:pic>
      <p:pic>
        <p:nvPicPr>
          <p:cNvPr id="305" name="Google Shape;305;p49"/>
          <p:cNvPicPr preferRelativeResize="0"/>
          <p:nvPr/>
        </p:nvPicPr>
        <p:blipFill>
          <a:blip r:embed="rId4">
            <a:alphaModFix/>
          </a:blip>
          <a:stretch>
            <a:fillRect/>
          </a:stretch>
        </p:blipFill>
        <p:spPr>
          <a:xfrm>
            <a:off x="3518825" y="3279863"/>
            <a:ext cx="1143000" cy="857250"/>
          </a:xfrm>
          <a:prstGeom prst="rect">
            <a:avLst/>
          </a:prstGeom>
          <a:noFill/>
          <a:ln>
            <a:noFill/>
          </a:ln>
        </p:spPr>
      </p:pic>
      <p:pic>
        <p:nvPicPr>
          <p:cNvPr id="306" name="Google Shape;306;p49"/>
          <p:cNvPicPr preferRelativeResize="0"/>
          <p:nvPr/>
        </p:nvPicPr>
        <p:blipFill>
          <a:blip r:embed="rId5">
            <a:alphaModFix/>
          </a:blip>
          <a:stretch>
            <a:fillRect/>
          </a:stretch>
        </p:blipFill>
        <p:spPr>
          <a:xfrm>
            <a:off x="5248800" y="2873088"/>
            <a:ext cx="1095375" cy="1390650"/>
          </a:xfrm>
          <a:prstGeom prst="rect">
            <a:avLst/>
          </a:prstGeom>
          <a:noFill/>
          <a:ln>
            <a:noFill/>
          </a:ln>
        </p:spPr>
      </p:pic>
      <p:pic>
        <p:nvPicPr>
          <p:cNvPr id="307" name="Google Shape;307;p49"/>
          <p:cNvPicPr preferRelativeResize="0"/>
          <p:nvPr/>
        </p:nvPicPr>
        <p:blipFill>
          <a:blip r:embed="rId6">
            <a:alphaModFix/>
          </a:blip>
          <a:stretch>
            <a:fillRect/>
          </a:stretch>
        </p:blipFill>
        <p:spPr>
          <a:xfrm>
            <a:off x="6931150" y="2139004"/>
            <a:ext cx="1343025" cy="1038225"/>
          </a:xfrm>
          <a:prstGeom prst="rect">
            <a:avLst/>
          </a:prstGeom>
          <a:noFill/>
          <a:ln>
            <a:noFill/>
          </a:ln>
        </p:spPr>
      </p:pic>
      <p:pic>
        <p:nvPicPr>
          <p:cNvPr id="308" name="Google Shape;308;p49"/>
          <p:cNvPicPr preferRelativeResize="0"/>
          <p:nvPr/>
        </p:nvPicPr>
        <p:blipFill>
          <a:blip r:embed="rId7">
            <a:alphaModFix/>
          </a:blip>
          <a:stretch>
            <a:fillRect/>
          </a:stretch>
        </p:blipFill>
        <p:spPr>
          <a:xfrm>
            <a:off x="1991132" y="1509182"/>
            <a:ext cx="6323055" cy="572712"/>
          </a:xfrm>
          <a:prstGeom prst="rect">
            <a:avLst/>
          </a:prstGeom>
          <a:noFill/>
          <a:ln>
            <a:noFill/>
          </a:ln>
        </p:spPr>
      </p:pic>
      <p:sp>
        <p:nvSpPr>
          <p:cNvPr id="309" name="Google Shape;309;p4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classify organisms using dichotomous keys.</a:t>
            </a:r>
            <a:endParaRPr/>
          </a:p>
        </p:txBody>
      </p:sp>
      <p:pic>
        <p:nvPicPr>
          <p:cNvPr id="10" name="Picture 2" descr="Image result for pencil">
            <a:extLst>
              <a:ext uri="{FF2B5EF4-FFF2-40B4-BE49-F238E27FC236}">
                <a16:creationId xmlns:a16="http://schemas.microsoft.com/office/drawing/2014/main" id="{35A8898F-41A9-45B3-B411-64831DD487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1658"/>
          <a:stretch/>
        </p:blipFill>
        <p:spPr bwMode="auto">
          <a:xfrm>
            <a:off x="8314187" y="1438232"/>
            <a:ext cx="854950" cy="7146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aphicFrame>
        <p:nvGraphicFramePr>
          <p:cNvPr id="314" name="Google Shape;314;p50"/>
          <p:cNvGraphicFramePr/>
          <p:nvPr/>
        </p:nvGraphicFramePr>
        <p:xfrm>
          <a:off x="6835900" y="179000"/>
          <a:ext cx="2142625" cy="12039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Second question to separate.</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Is the animal covered in fur?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15" name="Google Shape;315;p50"/>
          <p:cNvGraphicFramePr/>
          <p:nvPr/>
        </p:nvGraphicFramePr>
        <p:xfrm>
          <a:off x="6774220" y="3909450"/>
          <a:ext cx="2134475" cy="103626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Yes/no decisions separate an animal at each fork.</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16" name="Google Shape;316;p50"/>
          <p:cNvPicPr preferRelativeResize="0"/>
          <p:nvPr/>
        </p:nvPicPr>
        <p:blipFill>
          <a:blip r:embed="rId3">
            <a:alphaModFix/>
          </a:blip>
          <a:stretch>
            <a:fillRect/>
          </a:stretch>
        </p:blipFill>
        <p:spPr>
          <a:xfrm>
            <a:off x="1704725" y="2951263"/>
            <a:ext cx="1047750" cy="1514475"/>
          </a:xfrm>
          <a:prstGeom prst="rect">
            <a:avLst/>
          </a:prstGeom>
          <a:noFill/>
          <a:ln>
            <a:noFill/>
          </a:ln>
        </p:spPr>
      </p:pic>
      <p:pic>
        <p:nvPicPr>
          <p:cNvPr id="317" name="Google Shape;317;p50"/>
          <p:cNvPicPr preferRelativeResize="0"/>
          <p:nvPr/>
        </p:nvPicPr>
        <p:blipFill>
          <a:blip r:embed="rId4">
            <a:alphaModFix/>
          </a:blip>
          <a:stretch>
            <a:fillRect/>
          </a:stretch>
        </p:blipFill>
        <p:spPr>
          <a:xfrm>
            <a:off x="3518825" y="3279863"/>
            <a:ext cx="1143000" cy="857250"/>
          </a:xfrm>
          <a:prstGeom prst="rect">
            <a:avLst/>
          </a:prstGeom>
          <a:noFill/>
          <a:ln>
            <a:noFill/>
          </a:ln>
        </p:spPr>
      </p:pic>
      <p:pic>
        <p:nvPicPr>
          <p:cNvPr id="318" name="Google Shape;318;p50"/>
          <p:cNvPicPr preferRelativeResize="0"/>
          <p:nvPr/>
        </p:nvPicPr>
        <p:blipFill>
          <a:blip r:embed="rId5">
            <a:alphaModFix/>
          </a:blip>
          <a:stretch>
            <a:fillRect/>
          </a:stretch>
        </p:blipFill>
        <p:spPr>
          <a:xfrm>
            <a:off x="5248800" y="2873088"/>
            <a:ext cx="1095375" cy="1390650"/>
          </a:xfrm>
          <a:prstGeom prst="rect">
            <a:avLst/>
          </a:prstGeom>
          <a:noFill/>
          <a:ln>
            <a:noFill/>
          </a:ln>
        </p:spPr>
      </p:pic>
      <p:pic>
        <p:nvPicPr>
          <p:cNvPr id="319" name="Google Shape;319;p50"/>
          <p:cNvPicPr preferRelativeResize="0"/>
          <p:nvPr/>
        </p:nvPicPr>
        <p:blipFill>
          <a:blip r:embed="rId6">
            <a:alphaModFix/>
          </a:blip>
          <a:stretch>
            <a:fillRect/>
          </a:stretch>
        </p:blipFill>
        <p:spPr>
          <a:xfrm>
            <a:off x="6934500" y="1966538"/>
            <a:ext cx="1343025" cy="1038225"/>
          </a:xfrm>
          <a:prstGeom prst="rect">
            <a:avLst/>
          </a:prstGeom>
          <a:noFill/>
          <a:ln>
            <a:noFill/>
          </a:ln>
        </p:spPr>
      </p:pic>
      <p:pic>
        <p:nvPicPr>
          <p:cNvPr id="320" name="Google Shape;320;p50"/>
          <p:cNvPicPr preferRelativeResize="0"/>
          <p:nvPr/>
        </p:nvPicPr>
        <p:blipFill>
          <a:blip r:embed="rId7">
            <a:alphaModFix/>
          </a:blip>
          <a:stretch>
            <a:fillRect/>
          </a:stretch>
        </p:blipFill>
        <p:spPr>
          <a:xfrm>
            <a:off x="2040675" y="1388375"/>
            <a:ext cx="6323055" cy="572712"/>
          </a:xfrm>
          <a:prstGeom prst="rect">
            <a:avLst/>
          </a:prstGeom>
          <a:noFill/>
          <a:ln>
            <a:noFill/>
          </a:ln>
        </p:spPr>
      </p:pic>
      <p:sp>
        <p:nvSpPr>
          <p:cNvPr id="321" name="Google Shape;321;p5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classify organisms using dichotomous keys.</a:t>
            </a:r>
            <a:endParaRPr/>
          </a:p>
        </p:txBody>
      </p:sp>
      <p:pic>
        <p:nvPicPr>
          <p:cNvPr id="10" name="Picture 2" descr="Image result for pencil">
            <a:extLst>
              <a:ext uri="{FF2B5EF4-FFF2-40B4-BE49-F238E27FC236}">
                <a16:creationId xmlns:a16="http://schemas.microsoft.com/office/drawing/2014/main" id="{21EABF52-A0AD-459D-899F-ECCA0D4CD81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1658"/>
          <a:stretch/>
        </p:blipFill>
        <p:spPr bwMode="auto">
          <a:xfrm>
            <a:off x="8326595" y="2051684"/>
            <a:ext cx="738520" cy="6172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aphicFrame>
        <p:nvGraphicFramePr>
          <p:cNvPr id="326" name="Google Shape;326;p51"/>
          <p:cNvGraphicFramePr/>
          <p:nvPr/>
        </p:nvGraphicFramePr>
        <p:xfrm>
          <a:off x="6835900" y="179000"/>
          <a:ext cx="2142625" cy="12039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Second question to separate.</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Is the animal covered in fur?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27" name="Google Shape;327;p51"/>
          <p:cNvGraphicFramePr/>
          <p:nvPr/>
        </p:nvGraphicFramePr>
        <p:xfrm>
          <a:off x="6774220" y="3909450"/>
          <a:ext cx="2134475" cy="103626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Yes/no decisions separate an animal at each fork.</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28" name="Google Shape;328;p51"/>
          <p:cNvPicPr preferRelativeResize="0"/>
          <p:nvPr/>
        </p:nvPicPr>
        <p:blipFill>
          <a:blip r:embed="rId3">
            <a:alphaModFix/>
          </a:blip>
          <a:stretch>
            <a:fillRect/>
          </a:stretch>
        </p:blipFill>
        <p:spPr>
          <a:xfrm>
            <a:off x="1345625" y="2939688"/>
            <a:ext cx="1047750" cy="1514475"/>
          </a:xfrm>
          <a:prstGeom prst="rect">
            <a:avLst/>
          </a:prstGeom>
          <a:noFill/>
          <a:ln>
            <a:noFill/>
          </a:ln>
        </p:spPr>
      </p:pic>
      <p:pic>
        <p:nvPicPr>
          <p:cNvPr id="329" name="Google Shape;329;p51"/>
          <p:cNvPicPr preferRelativeResize="0"/>
          <p:nvPr/>
        </p:nvPicPr>
        <p:blipFill>
          <a:blip r:embed="rId4">
            <a:alphaModFix/>
          </a:blip>
          <a:stretch>
            <a:fillRect/>
          </a:stretch>
        </p:blipFill>
        <p:spPr>
          <a:xfrm>
            <a:off x="2587200" y="3268300"/>
            <a:ext cx="1143000" cy="857250"/>
          </a:xfrm>
          <a:prstGeom prst="rect">
            <a:avLst/>
          </a:prstGeom>
          <a:noFill/>
          <a:ln>
            <a:noFill/>
          </a:ln>
        </p:spPr>
      </p:pic>
      <p:pic>
        <p:nvPicPr>
          <p:cNvPr id="330" name="Google Shape;330;p51"/>
          <p:cNvPicPr preferRelativeResize="0"/>
          <p:nvPr/>
        </p:nvPicPr>
        <p:blipFill>
          <a:blip r:embed="rId5">
            <a:alphaModFix/>
          </a:blip>
          <a:stretch>
            <a:fillRect/>
          </a:stretch>
        </p:blipFill>
        <p:spPr>
          <a:xfrm>
            <a:off x="5428163" y="2811588"/>
            <a:ext cx="1095375" cy="1390650"/>
          </a:xfrm>
          <a:prstGeom prst="rect">
            <a:avLst/>
          </a:prstGeom>
          <a:noFill/>
          <a:ln>
            <a:noFill/>
          </a:ln>
        </p:spPr>
      </p:pic>
      <p:pic>
        <p:nvPicPr>
          <p:cNvPr id="331" name="Google Shape;331;p51"/>
          <p:cNvPicPr preferRelativeResize="0"/>
          <p:nvPr/>
        </p:nvPicPr>
        <p:blipFill>
          <a:blip r:embed="rId6">
            <a:alphaModFix/>
          </a:blip>
          <a:stretch>
            <a:fillRect/>
          </a:stretch>
        </p:blipFill>
        <p:spPr>
          <a:xfrm>
            <a:off x="6934500" y="1966538"/>
            <a:ext cx="1343025" cy="1038225"/>
          </a:xfrm>
          <a:prstGeom prst="rect">
            <a:avLst/>
          </a:prstGeom>
          <a:noFill/>
          <a:ln>
            <a:noFill/>
          </a:ln>
        </p:spPr>
      </p:pic>
      <p:pic>
        <p:nvPicPr>
          <p:cNvPr id="332" name="Google Shape;332;p51"/>
          <p:cNvPicPr preferRelativeResize="0"/>
          <p:nvPr/>
        </p:nvPicPr>
        <p:blipFill>
          <a:blip r:embed="rId7">
            <a:alphaModFix/>
          </a:blip>
          <a:stretch>
            <a:fillRect/>
          </a:stretch>
        </p:blipFill>
        <p:spPr>
          <a:xfrm>
            <a:off x="2040675" y="1388375"/>
            <a:ext cx="6323055" cy="572712"/>
          </a:xfrm>
          <a:prstGeom prst="rect">
            <a:avLst/>
          </a:prstGeom>
          <a:noFill/>
          <a:ln>
            <a:noFill/>
          </a:ln>
        </p:spPr>
      </p:pic>
      <p:pic>
        <p:nvPicPr>
          <p:cNvPr id="333" name="Google Shape;333;p51"/>
          <p:cNvPicPr preferRelativeResize="0"/>
          <p:nvPr/>
        </p:nvPicPr>
        <p:blipFill>
          <a:blip r:embed="rId8">
            <a:alphaModFix/>
          </a:blip>
          <a:stretch>
            <a:fillRect/>
          </a:stretch>
        </p:blipFill>
        <p:spPr>
          <a:xfrm>
            <a:off x="2275813" y="1966550"/>
            <a:ext cx="3629025" cy="381000"/>
          </a:xfrm>
          <a:prstGeom prst="rect">
            <a:avLst/>
          </a:prstGeom>
          <a:noFill/>
          <a:ln>
            <a:noFill/>
          </a:ln>
        </p:spPr>
      </p:pic>
      <p:pic>
        <p:nvPicPr>
          <p:cNvPr id="334" name="Google Shape;334;p51"/>
          <p:cNvPicPr preferRelativeResize="0"/>
          <p:nvPr/>
        </p:nvPicPr>
        <p:blipFill>
          <a:blip r:embed="rId9">
            <a:alphaModFix/>
          </a:blip>
          <a:stretch>
            <a:fillRect/>
          </a:stretch>
        </p:blipFill>
        <p:spPr>
          <a:xfrm>
            <a:off x="1438275" y="2336988"/>
            <a:ext cx="1923247" cy="469525"/>
          </a:xfrm>
          <a:prstGeom prst="rect">
            <a:avLst/>
          </a:prstGeom>
          <a:noFill/>
          <a:ln>
            <a:noFill/>
          </a:ln>
        </p:spPr>
      </p:pic>
      <p:pic>
        <p:nvPicPr>
          <p:cNvPr id="335" name="Google Shape;335;p51"/>
          <p:cNvPicPr preferRelativeResize="0"/>
          <p:nvPr/>
        </p:nvPicPr>
        <p:blipFill>
          <a:blip r:embed="rId10">
            <a:alphaModFix/>
          </a:blip>
          <a:stretch>
            <a:fillRect/>
          </a:stretch>
        </p:blipFill>
        <p:spPr>
          <a:xfrm>
            <a:off x="4897500" y="2337000"/>
            <a:ext cx="1787807" cy="469525"/>
          </a:xfrm>
          <a:prstGeom prst="rect">
            <a:avLst/>
          </a:prstGeom>
          <a:noFill/>
          <a:ln>
            <a:noFill/>
          </a:ln>
        </p:spPr>
      </p:pic>
      <p:sp>
        <p:nvSpPr>
          <p:cNvPr id="336" name="Google Shape;336;p5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classify organisms using dichotomous keys.</a:t>
            </a:r>
            <a:endParaRPr/>
          </a:p>
        </p:txBody>
      </p:sp>
      <p:pic>
        <p:nvPicPr>
          <p:cNvPr id="13" name="Picture 2" descr="Image result for pencil">
            <a:extLst>
              <a:ext uri="{FF2B5EF4-FFF2-40B4-BE49-F238E27FC236}">
                <a16:creationId xmlns:a16="http://schemas.microsoft.com/office/drawing/2014/main" id="{903C9CB9-7784-40F3-9F10-4C36FA71481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1658"/>
          <a:stretch/>
        </p:blipFill>
        <p:spPr bwMode="auto">
          <a:xfrm>
            <a:off x="8329859" y="1987827"/>
            <a:ext cx="717255" cy="5995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aphicFrame>
        <p:nvGraphicFramePr>
          <p:cNvPr id="341" name="Google Shape;341;p52"/>
          <p:cNvGraphicFramePr/>
          <p:nvPr/>
        </p:nvGraphicFramePr>
        <p:xfrm>
          <a:off x="6835900" y="179000"/>
          <a:ext cx="2142625" cy="12039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Third question to separate.</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Does the animal have antennae?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2" name="Google Shape;342;p52"/>
          <p:cNvGraphicFramePr/>
          <p:nvPr/>
        </p:nvGraphicFramePr>
        <p:xfrm>
          <a:off x="6774220" y="3909450"/>
          <a:ext cx="2134475" cy="103626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Yes/no decisions separate an animal at each fork.</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43" name="Google Shape;343;p52"/>
          <p:cNvPicPr preferRelativeResize="0"/>
          <p:nvPr/>
        </p:nvPicPr>
        <p:blipFill>
          <a:blip r:embed="rId3">
            <a:alphaModFix/>
          </a:blip>
          <a:stretch>
            <a:fillRect/>
          </a:stretch>
        </p:blipFill>
        <p:spPr>
          <a:xfrm>
            <a:off x="1345625" y="2939688"/>
            <a:ext cx="1047750" cy="1514475"/>
          </a:xfrm>
          <a:prstGeom prst="rect">
            <a:avLst/>
          </a:prstGeom>
          <a:noFill/>
          <a:ln>
            <a:noFill/>
          </a:ln>
        </p:spPr>
      </p:pic>
      <p:pic>
        <p:nvPicPr>
          <p:cNvPr id="344" name="Google Shape;344;p52"/>
          <p:cNvPicPr preferRelativeResize="0"/>
          <p:nvPr/>
        </p:nvPicPr>
        <p:blipFill>
          <a:blip r:embed="rId4">
            <a:alphaModFix/>
          </a:blip>
          <a:stretch>
            <a:fillRect/>
          </a:stretch>
        </p:blipFill>
        <p:spPr>
          <a:xfrm>
            <a:off x="2587200" y="3268300"/>
            <a:ext cx="1143000" cy="857250"/>
          </a:xfrm>
          <a:prstGeom prst="rect">
            <a:avLst/>
          </a:prstGeom>
          <a:noFill/>
          <a:ln>
            <a:noFill/>
          </a:ln>
        </p:spPr>
      </p:pic>
      <p:pic>
        <p:nvPicPr>
          <p:cNvPr id="345" name="Google Shape;345;p52"/>
          <p:cNvPicPr preferRelativeResize="0"/>
          <p:nvPr/>
        </p:nvPicPr>
        <p:blipFill>
          <a:blip r:embed="rId5">
            <a:alphaModFix/>
          </a:blip>
          <a:stretch>
            <a:fillRect/>
          </a:stretch>
        </p:blipFill>
        <p:spPr>
          <a:xfrm>
            <a:off x="5428163" y="2811588"/>
            <a:ext cx="1095375" cy="1390650"/>
          </a:xfrm>
          <a:prstGeom prst="rect">
            <a:avLst/>
          </a:prstGeom>
          <a:noFill/>
          <a:ln>
            <a:noFill/>
          </a:ln>
        </p:spPr>
      </p:pic>
      <p:pic>
        <p:nvPicPr>
          <p:cNvPr id="346" name="Google Shape;346;p52"/>
          <p:cNvPicPr preferRelativeResize="0"/>
          <p:nvPr/>
        </p:nvPicPr>
        <p:blipFill>
          <a:blip r:embed="rId6">
            <a:alphaModFix/>
          </a:blip>
          <a:stretch>
            <a:fillRect/>
          </a:stretch>
        </p:blipFill>
        <p:spPr>
          <a:xfrm>
            <a:off x="6934500" y="1966538"/>
            <a:ext cx="1343025" cy="1038225"/>
          </a:xfrm>
          <a:prstGeom prst="rect">
            <a:avLst/>
          </a:prstGeom>
          <a:noFill/>
          <a:ln>
            <a:noFill/>
          </a:ln>
        </p:spPr>
      </p:pic>
      <p:pic>
        <p:nvPicPr>
          <p:cNvPr id="347" name="Google Shape;347;p52"/>
          <p:cNvPicPr preferRelativeResize="0"/>
          <p:nvPr/>
        </p:nvPicPr>
        <p:blipFill>
          <a:blip r:embed="rId7">
            <a:alphaModFix/>
          </a:blip>
          <a:stretch>
            <a:fillRect/>
          </a:stretch>
        </p:blipFill>
        <p:spPr>
          <a:xfrm>
            <a:off x="2040675" y="1388375"/>
            <a:ext cx="6323055" cy="572712"/>
          </a:xfrm>
          <a:prstGeom prst="rect">
            <a:avLst/>
          </a:prstGeom>
          <a:noFill/>
          <a:ln>
            <a:noFill/>
          </a:ln>
        </p:spPr>
      </p:pic>
      <p:pic>
        <p:nvPicPr>
          <p:cNvPr id="348" name="Google Shape;348;p52"/>
          <p:cNvPicPr preferRelativeResize="0"/>
          <p:nvPr/>
        </p:nvPicPr>
        <p:blipFill>
          <a:blip r:embed="rId8">
            <a:alphaModFix/>
          </a:blip>
          <a:stretch>
            <a:fillRect/>
          </a:stretch>
        </p:blipFill>
        <p:spPr>
          <a:xfrm>
            <a:off x="2275813" y="1966550"/>
            <a:ext cx="3629025" cy="381000"/>
          </a:xfrm>
          <a:prstGeom prst="rect">
            <a:avLst/>
          </a:prstGeom>
          <a:noFill/>
          <a:ln>
            <a:noFill/>
          </a:ln>
        </p:spPr>
      </p:pic>
      <p:pic>
        <p:nvPicPr>
          <p:cNvPr id="349" name="Google Shape;349;p52"/>
          <p:cNvPicPr preferRelativeResize="0"/>
          <p:nvPr/>
        </p:nvPicPr>
        <p:blipFill>
          <a:blip r:embed="rId9">
            <a:alphaModFix/>
          </a:blip>
          <a:stretch>
            <a:fillRect/>
          </a:stretch>
        </p:blipFill>
        <p:spPr>
          <a:xfrm>
            <a:off x="1438275" y="2336988"/>
            <a:ext cx="1923247" cy="469525"/>
          </a:xfrm>
          <a:prstGeom prst="rect">
            <a:avLst/>
          </a:prstGeom>
          <a:noFill/>
          <a:ln>
            <a:noFill/>
          </a:ln>
        </p:spPr>
      </p:pic>
      <p:pic>
        <p:nvPicPr>
          <p:cNvPr id="350" name="Google Shape;350;p52"/>
          <p:cNvPicPr preferRelativeResize="0"/>
          <p:nvPr/>
        </p:nvPicPr>
        <p:blipFill>
          <a:blip r:embed="rId10">
            <a:alphaModFix/>
          </a:blip>
          <a:stretch>
            <a:fillRect/>
          </a:stretch>
        </p:blipFill>
        <p:spPr>
          <a:xfrm>
            <a:off x="4897500" y="2337000"/>
            <a:ext cx="1787807" cy="469525"/>
          </a:xfrm>
          <a:prstGeom prst="rect">
            <a:avLst/>
          </a:prstGeom>
          <a:noFill/>
          <a:ln>
            <a:noFill/>
          </a:ln>
        </p:spPr>
      </p:pic>
      <p:sp>
        <p:nvSpPr>
          <p:cNvPr id="351" name="Google Shape;351;p5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classify organisms using dichotomous keys.</a:t>
            </a:r>
            <a:endParaRPr/>
          </a:p>
        </p:txBody>
      </p:sp>
      <p:pic>
        <p:nvPicPr>
          <p:cNvPr id="13" name="Picture 2" descr="Image result for pencil">
            <a:extLst>
              <a:ext uri="{FF2B5EF4-FFF2-40B4-BE49-F238E27FC236}">
                <a16:creationId xmlns:a16="http://schemas.microsoft.com/office/drawing/2014/main" id="{7BC458BB-8A16-4B45-BB8E-CFB4F643979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1658"/>
          <a:stretch/>
        </p:blipFill>
        <p:spPr bwMode="auto">
          <a:xfrm>
            <a:off x="8402167" y="2018932"/>
            <a:ext cx="642827" cy="5373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aphicFrame>
        <p:nvGraphicFramePr>
          <p:cNvPr id="356" name="Google Shape;356;p53"/>
          <p:cNvGraphicFramePr/>
          <p:nvPr/>
        </p:nvGraphicFramePr>
        <p:xfrm>
          <a:off x="6835900" y="179000"/>
          <a:ext cx="2142625" cy="12039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Third question to separate.</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Does the animal have antennae?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57" name="Google Shape;357;p53"/>
          <p:cNvGraphicFramePr/>
          <p:nvPr/>
        </p:nvGraphicFramePr>
        <p:xfrm>
          <a:off x="6774220" y="3909450"/>
          <a:ext cx="2134475" cy="103626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Yes/no decisions separate an animal at each fork.</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58" name="Google Shape;358;p53"/>
          <p:cNvPicPr preferRelativeResize="0"/>
          <p:nvPr/>
        </p:nvPicPr>
        <p:blipFill>
          <a:blip r:embed="rId3">
            <a:alphaModFix/>
          </a:blip>
          <a:stretch>
            <a:fillRect/>
          </a:stretch>
        </p:blipFill>
        <p:spPr>
          <a:xfrm>
            <a:off x="778000" y="4021631"/>
            <a:ext cx="706625" cy="1021394"/>
          </a:xfrm>
          <a:prstGeom prst="rect">
            <a:avLst/>
          </a:prstGeom>
          <a:noFill/>
          <a:ln>
            <a:noFill/>
          </a:ln>
        </p:spPr>
      </p:pic>
      <p:pic>
        <p:nvPicPr>
          <p:cNvPr id="359" name="Google Shape;359;p53"/>
          <p:cNvPicPr preferRelativeResize="0"/>
          <p:nvPr/>
        </p:nvPicPr>
        <p:blipFill>
          <a:blip r:embed="rId4">
            <a:alphaModFix/>
          </a:blip>
          <a:stretch>
            <a:fillRect/>
          </a:stretch>
        </p:blipFill>
        <p:spPr>
          <a:xfrm>
            <a:off x="3131675" y="4214513"/>
            <a:ext cx="995250" cy="746438"/>
          </a:xfrm>
          <a:prstGeom prst="rect">
            <a:avLst/>
          </a:prstGeom>
          <a:noFill/>
          <a:ln>
            <a:noFill/>
          </a:ln>
        </p:spPr>
      </p:pic>
      <p:pic>
        <p:nvPicPr>
          <p:cNvPr id="360" name="Google Shape;360;p53"/>
          <p:cNvPicPr preferRelativeResize="0"/>
          <p:nvPr/>
        </p:nvPicPr>
        <p:blipFill>
          <a:blip r:embed="rId5">
            <a:alphaModFix/>
          </a:blip>
          <a:stretch>
            <a:fillRect/>
          </a:stretch>
        </p:blipFill>
        <p:spPr>
          <a:xfrm>
            <a:off x="5428163" y="2811588"/>
            <a:ext cx="1095375" cy="1390650"/>
          </a:xfrm>
          <a:prstGeom prst="rect">
            <a:avLst/>
          </a:prstGeom>
          <a:noFill/>
          <a:ln>
            <a:noFill/>
          </a:ln>
        </p:spPr>
      </p:pic>
      <p:pic>
        <p:nvPicPr>
          <p:cNvPr id="361" name="Google Shape;361;p53"/>
          <p:cNvPicPr preferRelativeResize="0"/>
          <p:nvPr/>
        </p:nvPicPr>
        <p:blipFill>
          <a:blip r:embed="rId6">
            <a:alphaModFix/>
          </a:blip>
          <a:stretch>
            <a:fillRect/>
          </a:stretch>
        </p:blipFill>
        <p:spPr>
          <a:xfrm>
            <a:off x="6934500" y="1966538"/>
            <a:ext cx="1343025" cy="1038225"/>
          </a:xfrm>
          <a:prstGeom prst="rect">
            <a:avLst/>
          </a:prstGeom>
          <a:noFill/>
          <a:ln>
            <a:noFill/>
          </a:ln>
        </p:spPr>
      </p:pic>
      <p:pic>
        <p:nvPicPr>
          <p:cNvPr id="362" name="Google Shape;362;p53"/>
          <p:cNvPicPr preferRelativeResize="0"/>
          <p:nvPr/>
        </p:nvPicPr>
        <p:blipFill>
          <a:blip r:embed="rId7">
            <a:alphaModFix/>
          </a:blip>
          <a:stretch>
            <a:fillRect/>
          </a:stretch>
        </p:blipFill>
        <p:spPr>
          <a:xfrm>
            <a:off x="2040675" y="1388375"/>
            <a:ext cx="6323055" cy="572712"/>
          </a:xfrm>
          <a:prstGeom prst="rect">
            <a:avLst/>
          </a:prstGeom>
          <a:noFill/>
          <a:ln>
            <a:noFill/>
          </a:ln>
        </p:spPr>
      </p:pic>
      <p:pic>
        <p:nvPicPr>
          <p:cNvPr id="363" name="Google Shape;363;p53"/>
          <p:cNvPicPr preferRelativeResize="0"/>
          <p:nvPr/>
        </p:nvPicPr>
        <p:blipFill>
          <a:blip r:embed="rId8">
            <a:alphaModFix/>
          </a:blip>
          <a:stretch>
            <a:fillRect/>
          </a:stretch>
        </p:blipFill>
        <p:spPr>
          <a:xfrm>
            <a:off x="2275813" y="1966550"/>
            <a:ext cx="3629025" cy="381000"/>
          </a:xfrm>
          <a:prstGeom prst="rect">
            <a:avLst/>
          </a:prstGeom>
          <a:noFill/>
          <a:ln>
            <a:noFill/>
          </a:ln>
        </p:spPr>
      </p:pic>
      <p:pic>
        <p:nvPicPr>
          <p:cNvPr id="364" name="Google Shape;364;p53"/>
          <p:cNvPicPr preferRelativeResize="0"/>
          <p:nvPr/>
        </p:nvPicPr>
        <p:blipFill>
          <a:blip r:embed="rId9">
            <a:alphaModFix/>
          </a:blip>
          <a:stretch>
            <a:fillRect/>
          </a:stretch>
        </p:blipFill>
        <p:spPr>
          <a:xfrm>
            <a:off x="1438275" y="2336988"/>
            <a:ext cx="1923247" cy="469525"/>
          </a:xfrm>
          <a:prstGeom prst="rect">
            <a:avLst/>
          </a:prstGeom>
          <a:noFill/>
          <a:ln>
            <a:noFill/>
          </a:ln>
        </p:spPr>
      </p:pic>
      <p:pic>
        <p:nvPicPr>
          <p:cNvPr id="365" name="Google Shape;365;p53"/>
          <p:cNvPicPr preferRelativeResize="0"/>
          <p:nvPr/>
        </p:nvPicPr>
        <p:blipFill>
          <a:blip r:embed="rId10">
            <a:alphaModFix/>
          </a:blip>
          <a:stretch>
            <a:fillRect/>
          </a:stretch>
        </p:blipFill>
        <p:spPr>
          <a:xfrm>
            <a:off x="4897500" y="2337000"/>
            <a:ext cx="1787807" cy="469525"/>
          </a:xfrm>
          <a:prstGeom prst="rect">
            <a:avLst/>
          </a:prstGeom>
          <a:noFill/>
          <a:ln>
            <a:noFill/>
          </a:ln>
        </p:spPr>
      </p:pic>
      <p:pic>
        <p:nvPicPr>
          <p:cNvPr id="366" name="Google Shape;366;p53"/>
          <p:cNvPicPr preferRelativeResize="0"/>
          <p:nvPr/>
        </p:nvPicPr>
        <p:blipFill rotWithShape="1">
          <a:blip r:embed="rId11">
            <a:alphaModFix/>
          </a:blip>
          <a:srcRect r="-22940" b="-22940"/>
          <a:stretch/>
        </p:blipFill>
        <p:spPr>
          <a:xfrm>
            <a:off x="1345625" y="2735400"/>
            <a:ext cx="2781300" cy="1276350"/>
          </a:xfrm>
          <a:prstGeom prst="rect">
            <a:avLst/>
          </a:prstGeom>
          <a:noFill/>
          <a:ln>
            <a:noFill/>
          </a:ln>
        </p:spPr>
      </p:pic>
      <p:pic>
        <p:nvPicPr>
          <p:cNvPr id="367" name="Google Shape;367;p53"/>
          <p:cNvPicPr preferRelativeResize="0"/>
          <p:nvPr/>
        </p:nvPicPr>
        <p:blipFill>
          <a:blip r:embed="rId12">
            <a:alphaModFix/>
          </a:blip>
          <a:stretch>
            <a:fillRect/>
          </a:stretch>
        </p:blipFill>
        <p:spPr>
          <a:xfrm>
            <a:off x="412150" y="3668800"/>
            <a:ext cx="1896159" cy="469525"/>
          </a:xfrm>
          <a:prstGeom prst="rect">
            <a:avLst/>
          </a:prstGeom>
          <a:noFill/>
          <a:ln>
            <a:noFill/>
          </a:ln>
        </p:spPr>
      </p:pic>
      <p:pic>
        <p:nvPicPr>
          <p:cNvPr id="368" name="Google Shape;368;p53"/>
          <p:cNvPicPr preferRelativeResize="0"/>
          <p:nvPr/>
        </p:nvPicPr>
        <p:blipFill>
          <a:blip r:embed="rId13">
            <a:alphaModFix/>
          </a:blip>
          <a:stretch>
            <a:fillRect/>
          </a:stretch>
        </p:blipFill>
        <p:spPr>
          <a:xfrm>
            <a:off x="2599650" y="3668800"/>
            <a:ext cx="1896159" cy="469525"/>
          </a:xfrm>
          <a:prstGeom prst="rect">
            <a:avLst/>
          </a:prstGeom>
          <a:noFill/>
          <a:ln>
            <a:noFill/>
          </a:ln>
        </p:spPr>
      </p:pic>
      <p:sp>
        <p:nvSpPr>
          <p:cNvPr id="369" name="Google Shape;369;p53"/>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classify organisms using dichotomous keys.</a:t>
            </a:r>
            <a:endParaRPr/>
          </a:p>
        </p:txBody>
      </p:sp>
      <p:pic>
        <p:nvPicPr>
          <p:cNvPr id="16" name="Picture 2" descr="Image result for pencil">
            <a:extLst>
              <a:ext uri="{FF2B5EF4-FFF2-40B4-BE49-F238E27FC236}">
                <a16:creationId xmlns:a16="http://schemas.microsoft.com/office/drawing/2014/main" id="{69353FE5-65ED-4779-B2C0-706E9901F3A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11658"/>
          <a:stretch/>
        </p:blipFill>
        <p:spPr bwMode="auto">
          <a:xfrm>
            <a:off x="8363729" y="1961086"/>
            <a:ext cx="730587" cy="610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6"/>
          <p:cNvSpPr txBox="1">
            <a:spLocks noGrp="1"/>
          </p:cNvSpPr>
          <p:nvPr>
            <p:ph type="body" idx="2"/>
          </p:nvPr>
        </p:nvSpPr>
        <p:spPr>
          <a:xfrm>
            <a:off x="552550" y="761000"/>
            <a:ext cx="5873400" cy="18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Tabular keys are used to compare different organisms₁ and separate them based on specific qualities. Tabular keys are often used when a branching key is too cluttered and confusing.</a:t>
            </a:r>
            <a:endParaRPr/>
          </a:p>
          <a:p>
            <a:pPr marL="0" lvl="0" indent="0" algn="l" rtl="0">
              <a:spcBef>
                <a:spcPts val="1600"/>
              </a:spcBef>
              <a:spcAft>
                <a:spcPts val="1600"/>
              </a:spcAft>
              <a:buNone/>
            </a:pPr>
            <a:endParaRPr/>
          </a:p>
        </p:txBody>
      </p:sp>
      <p:pic>
        <p:nvPicPr>
          <p:cNvPr id="297" name="Google Shape;297;p46"/>
          <p:cNvPicPr preferRelativeResize="0"/>
          <p:nvPr/>
        </p:nvPicPr>
        <p:blipFill>
          <a:blip r:embed="rId3">
            <a:alphaModFix/>
          </a:blip>
          <a:stretch>
            <a:fillRect/>
          </a:stretch>
        </p:blipFill>
        <p:spPr>
          <a:xfrm>
            <a:off x="3437249" y="2210625"/>
            <a:ext cx="2694600" cy="2711471"/>
          </a:xfrm>
          <a:prstGeom prst="rect">
            <a:avLst/>
          </a:prstGeom>
          <a:noFill/>
          <a:ln>
            <a:noFill/>
          </a:ln>
        </p:spPr>
      </p:pic>
      <p:sp>
        <p:nvSpPr>
          <p:cNvPr id="298" name="Google Shape;298;p4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lt1"/>
                </a:solidFill>
              </a:rPr>
              <a:t>We will classify organisms using tabular keys.</a:t>
            </a:r>
            <a:endParaRPr/>
          </a:p>
        </p:txBody>
      </p:sp>
      <p:graphicFrame>
        <p:nvGraphicFramePr>
          <p:cNvPr id="299" name="Google Shape;299;p46"/>
          <p:cNvGraphicFramePr/>
          <p:nvPr/>
        </p:nvGraphicFramePr>
        <p:xfrm>
          <a:off x="6793300" y="296000"/>
          <a:ext cx="2142625" cy="12039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do the question marks represent in the table below?</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00" name="Google Shape;300;p46"/>
          <p:cNvGraphicFramePr/>
          <p:nvPr/>
        </p:nvGraphicFramePr>
        <p:xfrm>
          <a:off x="6797375" y="4213500"/>
          <a:ext cx="2134475" cy="70098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living organisms</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01" name="Google Shape;301;p46"/>
          <p:cNvGraphicFramePr/>
          <p:nvPr/>
        </p:nvGraphicFramePr>
        <p:xfrm>
          <a:off x="6562950" y="1560100"/>
          <a:ext cx="2372975" cy="2194440"/>
        </p:xfrm>
        <a:graphic>
          <a:graphicData uri="http://schemas.openxmlformats.org/drawingml/2006/table">
            <a:tbl>
              <a:tblPr>
                <a:noFill/>
              </a:tblPr>
              <a:tblGrid>
                <a:gridCol w="372000">
                  <a:extLst>
                    <a:ext uri="{9D8B030D-6E8A-4147-A177-3AD203B41FA5}">
                      <a16:colId xmlns:a16="http://schemas.microsoft.com/office/drawing/2014/main" val="20000"/>
                    </a:ext>
                  </a:extLst>
                </a:gridCol>
                <a:gridCol w="1099525">
                  <a:extLst>
                    <a:ext uri="{9D8B030D-6E8A-4147-A177-3AD203B41FA5}">
                      <a16:colId xmlns:a16="http://schemas.microsoft.com/office/drawing/2014/main" val="20001"/>
                    </a:ext>
                  </a:extLst>
                </a:gridCol>
                <a:gridCol w="9014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1</a:t>
                      </a:r>
                      <a:endParaRPr sz="1200" b="1">
                        <a:latin typeface="Century Gothic"/>
                        <a:ea typeface="Century Gothic"/>
                        <a:cs typeface="Century Gothic"/>
                        <a:sym typeface="Century Gothic"/>
                      </a:endParaRPr>
                    </a:p>
                  </a:txBody>
                  <a:tcPr marL="91425" marR="91425" marT="91425" marB="91425">
                    <a:solidFill>
                      <a:srgbClr val="A4C2F4"/>
                    </a:solidFill>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Fur</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No Fur</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Mammal</a:t>
                      </a:r>
                      <a:endParaRPr sz="1200" b="1">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Go to 2</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57425">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2</a:t>
                      </a:r>
                      <a:endParaRPr sz="1200" b="1">
                        <a:latin typeface="Century Gothic"/>
                        <a:ea typeface="Century Gothic"/>
                        <a:cs typeface="Century Gothic"/>
                        <a:sym typeface="Century Gothic"/>
                      </a:endParaRPr>
                    </a:p>
                  </a:txBody>
                  <a:tcPr marL="91425" marR="91425" marT="91425" marB="91425">
                    <a:solidFill>
                      <a:srgbClr val="A4C2F4"/>
                    </a:solidFill>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Feathers</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No Feathers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Bird</a:t>
                      </a:r>
                      <a:endParaRPr sz="1200" b="1">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Go to 3</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57425">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3</a:t>
                      </a:r>
                      <a:endParaRPr sz="1200" b="1">
                        <a:latin typeface="Century Gothic"/>
                        <a:ea typeface="Century Gothic"/>
                        <a:cs typeface="Century Gothic"/>
                        <a:sym typeface="Century Gothic"/>
                      </a:endParaRPr>
                    </a:p>
                  </a:txBody>
                  <a:tcPr marL="91425" marR="91425" marT="91425" marB="91425">
                    <a:solidFill>
                      <a:srgbClr val="A4C2F4"/>
                    </a:solidFill>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Dry Skin</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No Dry Skin</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Reptile</a:t>
                      </a:r>
                      <a:endParaRPr sz="1200" b="1">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Go to 4</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357425">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4</a:t>
                      </a:r>
                      <a:endParaRPr sz="1200" b="1">
                        <a:latin typeface="Century Gothic"/>
                        <a:ea typeface="Century Gothic"/>
                        <a:cs typeface="Century Gothic"/>
                        <a:sym typeface="Century Gothic"/>
                      </a:endParaRPr>
                    </a:p>
                  </a:txBody>
                  <a:tcPr marL="91425" marR="91425" marT="91425" marB="91425">
                    <a:solidFill>
                      <a:srgbClr val="A4C2F4"/>
                    </a:solidFill>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Scales</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No Scales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a:t>
                      </a:r>
                      <a:endParaRPr sz="1200" b="1">
                        <a:latin typeface="Century Gothic"/>
                        <a:ea typeface="Century Gothic"/>
                        <a:cs typeface="Century Gothic"/>
                        <a:sym typeface="Century Gothic"/>
                      </a:endParaRPr>
                    </a:p>
                    <a:p>
                      <a:pPr marL="0" lvl="0" indent="0" algn="l" rtl="0">
                        <a:spcBef>
                          <a:spcPts val="0"/>
                        </a:spcBef>
                        <a:spcAft>
                          <a:spcPts val="0"/>
                        </a:spcAft>
                        <a:buNone/>
                      </a:pPr>
                      <a:r>
                        <a:rPr lang="en-GB" sz="1200" b="1">
                          <a:latin typeface="Century Gothic"/>
                          <a:ea typeface="Century Gothic"/>
                          <a:cs typeface="Century Gothic"/>
                          <a:sym typeface="Century Gothic"/>
                        </a:rPr>
                        <a:t>?</a:t>
                      </a:r>
                      <a:endParaRPr sz="1200"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bl>
          </a:graphicData>
        </a:graphic>
      </p:graphicFrame>
      <p:sp>
        <p:nvSpPr>
          <p:cNvPr id="302" name="Google Shape;302;p46"/>
          <p:cNvSpPr txBox="1"/>
          <p:nvPr/>
        </p:nvSpPr>
        <p:spPr>
          <a:xfrm>
            <a:off x="552550" y="2272800"/>
            <a:ext cx="2694600" cy="22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chemeClr val="dk1"/>
                </a:solidFill>
                <a:latin typeface="Century Gothic"/>
                <a:ea typeface="Century Gothic"/>
                <a:cs typeface="Century Gothic"/>
                <a:sym typeface="Century Gothic"/>
              </a:rPr>
              <a:t>Like dichotomous keys, tabular keys offer two choices at each stage, where a decision is made until every organism is classified.</a:t>
            </a:r>
            <a:endParaRPr sz="1800">
              <a:solidFill>
                <a:schemeClr val="dk1"/>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800">
              <a:solidFill>
                <a:schemeClr val="dk1"/>
              </a:solidFill>
              <a:latin typeface="Century Gothic"/>
              <a:ea typeface="Century Gothic"/>
              <a:cs typeface="Century Gothic"/>
              <a:sym typeface="Century Gothic"/>
            </a:endParaRPr>
          </a:p>
        </p:txBody>
      </p:sp>
      <p:pic>
        <p:nvPicPr>
          <p:cNvPr id="9" name="Picture 2" descr="Image result for pencil">
            <a:extLst>
              <a:ext uri="{FF2B5EF4-FFF2-40B4-BE49-F238E27FC236}">
                <a16:creationId xmlns:a16="http://schemas.microsoft.com/office/drawing/2014/main" id="{C6A96A22-0130-416D-BC82-B6B9301B20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197702" y="28263"/>
            <a:ext cx="946298" cy="7909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4"/>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139" name="Google Shape;139;p24"/>
          <p:cNvGraphicFramePr/>
          <p:nvPr/>
        </p:nvGraphicFramePr>
        <p:xfrm>
          <a:off x="2040790" y="3654050"/>
          <a:ext cx="2134475" cy="738515"/>
        </p:xfrm>
        <a:graphic>
          <a:graphicData uri="http://schemas.openxmlformats.org/drawingml/2006/table">
            <a:tbl>
              <a:tblPr>
                <a:noFill/>
                <a:tableStyleId>{6FEFDF2C-9CAB-44ED-9029-44F71240DB19}</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0" name="Google Shape;140;p24"/>
          <p:cNvGraphicFramePr/>
          <p:nvPr/>
        </p:nvGraphicFramePr>
        <p:xfrm>
          <a:off x="2040800" y="2531575"/>
          <a:ext cx="2134475" cy="700980"/>
        </p:xfrm>
        <a:graphic>
          <a:graphicData uri="http://schemas.openxmlformats.org/drawingml/2006/table">
            <a:tbl>
              <a:tblPr>
                <a:noFill/>
                <a:tableStyleId>{6FEFDF2C-9CAB-44ED-9029-44F71240DB19}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1" name="Google Shape;141;p24"/>
          <p:cNvGraphicFramePr/>
          <p:nvPr/>
        </p:nvGraphicFramePr>
        <p:xfrm>
          <a:off x="515700" y="2531575"/>
          <a:ext cx="1366300" cy="350490"/>
        </p:xfrm>
        <a:graphic>
          <a:graphicData uri="http://schemas.openxmlformats.org/drawingml/2006/table">
            <a:tbl>
              <a:tblPr>
                <a:noFill/>
                <a:tableStyleId>{6FEFDF2C-9CAB-44ED-9029-44F71240DB19}</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2" name="Google Shape;142;p24"/>
          <p:cNvGraphicFramePr/>
          <p:nvPr/>
        </p:nvGraphicFramePr>
        <p:xfrm>
          <a:off x="515700" y="3177225"/>
          <a:ext cx="1366300" cy="350490"/>
        </p:xfrm>
        <a:graphic>
          <a:graphicData uri="http://schemas.openxmlformats.org/drawingml/2006/table">
            <a:tbl>
              <a:tblPr>
                <a:noFill/>
                <a:tableStyleId>{6FEFDF2C-9CAB-44ED-9029-44F71240DB19}</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3" name="Google Shape;143;p24"/>
          <p:cNvGraphicFramePr/>
          <p:nvPr/>
        </p:nvGraphicFramePr>
        <p:xfrm>
          <a:off x="4439730" y="3654038"/>
          <a:ext cx="2134475" cy="868620"/>
        </p:xfrm>
        <a:graphic>
          <a:graphicData uri="http://schemas.openxmlformats.org/drawingml/2006/table">
            <a:tbl>
              <a:tblPr>
                <a:noFill/>
                <a:tableStyleId>{6FEFDF2C-9CAB-44ED-9029-44F71240DB19}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4" name="Google Shape;144;p24"/>
          <p:cNvGraphicFramePr/>
          <p:nvPr/>
        </p:nvGraphicFramePr>
        <p:xfrm>
          <a:off x="6838660" y="2531563"/>
          <a:ext cx="2142625" cy="904280"/>
        </p:xfrm>
        <a:graphic>
          <a:graphicData uri="http://schemas.openxmlformats.org/drawingml/2006/table">
            <a:tbl>
              <a:tblPr>
                <a:noFill/>
                <a:tableStyleId>{6FEFDF2C-9CAB-44ED-9029-44F71240DB19}</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5" name="Google Shape;145;p24"/>
          <p:cNvGraphicFramePr/>
          <p:nvPr/>
        </p:nvGraphicFramePr>
        <p:xfrm>
          <a:off x="4439720" y="2531575"/>
          <a:ext cx="2134475" cy="700980"/>
        </p:xfrm>
        <a:graphic>
          <a:graphicData uri="http://schemas.openxmlformats.org/drawingml/2006/table">
            <a:tbl>
              <a:tblPr>
                <a:noFill/>
                <a:tableStyleId>{6FEFDF2C-9CAB-44ED-9029-44F71240DB19}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6" name="Google Shape;146;p24"/>
          <p:cNvGraphicFramePr/>
          <p:nvPr/>
        </p:nvGraphicFramePr>
        <p:xfrm>
          <a:off x="6838650" y="3654050"/>
          <a:ext cx="2142625" cy="783840"/>
        </p:xfrm>
        <a:graphic>
          <a:graphicData uri="http://schemas.openxmlformats.org/drawingml/2006/table">
            <a:tbl>
              <a:tblPr>
                <a:noFill/>
                <a:tableStyleId>{6FEFDF2C-9CAB-44ED-9029-44F71240DB19}</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7" name="Google Shape;147;p24"/>
          <p:cNvGraphicFramePr/>
          <p:nvPr/>
        </p:nvGraphicFramePr>
        <p:xfrm>
          <a:off x="515688" y="3822875"/>
          <a:ext cx="1366300" cy="350490"/>
        </p:xfrm>
        <a:graphic>
          <a:graphicData uri="http://schemas.openxmlformats.org/drawingml/2006/table">
            <a:tbl>
              <a:tblPr>
                <a:noFill/>
                <a:tableStyleId>{6FEFDF2C-9CAB-44ED-9029-44F71240DB19}</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We will classify organisms using tabular keys.</a:t>
            </a:r>
            <a:endParaRPr/>
          </a:p>
        </p:txBody>
      </p:sp>
      <p:pic>
        <p:nvPicPr>
          <p:cNvPr id="308" name="Google Shape;308;p47"/>
          <p:cNvPicPr preferRelativeResize="0"/>
          <p:nvPr/>
        </p:nvPicPr>
        <p:blipFill>
          <a:blip r:embed="rId3">
            <a:alphaModFix/>
          </a:blip>
          <a:stretch>
            <a:fillRect/>
          </a:stretch>
        </p:blipFill>
        <p:spPr>
          <a:xfrm>
            <a:off x="717183" y="4333436"/>
            <a:ext cx="483751" cy="655014"/>
          </a:xfrm>
          <a:prstGeom prst="rect">
            <a:avLst/>
          </a:prstGeom>
          <a:noFill/>
          <a:ln>
            <a:noFill/>
          </a:ln>
        </p:spPr>
      </p:pic>
      <p:pic>
        <p:nvPicPr>
          <p:cNvPr id="309" name="Google Shape;309;p47"/>
          <p:cNvPicPr preferRelativeResize="0"/>
          <p:nvPr/>
        </p:nvPicPr>
        <p:blipFill>
          <a:blip r:embed="rId4">
            <a:alphaModFix/>
          </a:blip>
          <a:stretch>
            <a:fillRect/>
          </a:stretch>
        </p:blipFill>
        <p:spPr>
          <a:xfrm>
            <a:off x="2328492" y="4457130"/>
            <a:ext cx="681341" cy="478686"/>
          </a:xfrm>
          <a:prstGeom prst="rect">
            <a:avLst/>
          </a:prstGeom>
          <a:noFill/>
          <a:ln>
            <a:noFill/>
          </a:ln>
        </p:spPr>
      </p:pic>
      <p:pic>
        <p:nvPicPr>
          <p:cNvPr id="310" name="Google Shape;310;p47"/>
          <p:cNvPicPr preferRelativeResize="0"/>
          <p:nvPr/>
        </p:nvPicPr>
        <p:blipFill>
          <a:blip r:embed="rId5">
            <a:alphaModFix/>
          </a:blip>
          <a:stretch>
            <a:fillRect/>
          </a:stretch>
        </p:blipFill>
        <p:spPr>
          <a:xfrm>
            <a:off x="3900652" y="3557443"/>
            <a:ext cx="749886" cy="891815"/>
          </a:xfrm>
          <a:prstGeom prst="rect">
            <a:avLst/>
          </a:prstGeom>
          <a:noFill/>
          <a:ln>
            <a:noFill/>
          </a:ln>
        </p:spPr>
      </p:pic>
      <p:pic>
        <p:nvPicPr>
          <p:cNvPr id="311" name="Google Shape;311;p47"/>
          <p:cNvPicPr preferRelativeResize="0"/>
          <p:nvPr/>
        </p:nvPicPr>
        <p:blipFill>
          <a:blip r:embed="rId6">
            <a:alphaModFix/>
          </a:blip>
          <a:stretch>
            <a:fillRect/>
          </a:stretch>
        </p:blipFill>
        <p:spPr>
          <a:xfrm>
            <a:off x="4931879" y="3015518"/>
            <a:ext cx="919425" cy="665807"/>
          </a:xfrm>
          <a:prstGeom prst="rect">
            <a:avLst/>
          </a:prstGeom>
          <a:noFill/>
          <a:ln>
            <a:noFill/>
          </a:ln>
        </p:spPr>
      </p:pic>
      <p:pic>
        <p:nvPicPr>
          <p:cNvPr id="312" name="Google Shape;312;p47"/>
          <p:cNvPicPr preferRelativeResize="0"/>
          <p:nvPr/>
        </p:nvPicPr>
        <p:blipFill>
          <a:blip r:embed="rId7">
            <a:alphaModFix/>
          </a:blip>
          <a:stretch>
            <a:fillRect/>
          </a:stretch>
        </p:blipFill>
        <p:spPr>
          <a:xfrm>
            <a:off x="1581602" y="2644745"/>
            <a:ext cx="4328717" cy="367277"/>
          </a:xfrm>
          <a:prstGeom prst="rect">
            <a:avLst/>
          </a:prstGeom>
          <a:noFill/>
          <a:ln>
            <a:noFill/>
          </a:ln>
        </p:spPr>
      </p:pic>
      <p:pic>
        <p:nvPicPr>
          <p:cNvPr id="313" name="Google Shape;313;p47"/>
          <p:cNvPicPr preferRelativeResize="0"/>
          <p:nvPr/>
        </p:nvPicPr>
        <p:blipFill>
          <a:blip r:embed="rId8">
            <a:alphaModFix/>
          </a:blip>
          <a:stretch>
            <a:fillRect/>
          </a:stretch>
        </p:blipFill>
        <p:spPr>
          <a:xfrm>
            <a:off x="1742575" y="3015526"/>
            <a:ext cx="2484404" cy="244333"/>
          </a:xfrm>
          <a:prstGeom prst="rect">
            <a:avLst/>
          </a:prstGeom>
          <a:noFill/>
          <a:ln>
            <a:noFill/>
          </a:ln>
        </p:spPr>
      </p:pic>
      <p:pic>
        <p:nvPicPr>
          <p:cNvPr id="314" name="Google Shape;314;p47"/>
          <p:cNvPicPr preferRelativeResize="0"/>
          <p:nvPr/>
        </p:nvPicPr>
        <p:blipFill>
          <a:blip r:embed="rId9">
            <a:alphaModFix/>
          </a:blip>
          <a:stretch>
            <a:fillRect/>
          </a:stretch>
        </p:blipFill>
        <p:spPr>
          <a:xfrm>
            <a:off x="1169203" y="3253085"/>
            <a:ext cx="1316642" cy="301104"/>
          </a:xfrm>
          <a:prstGeom prst="rect">
            <a:avLst/>
          </a:prstGeom>
          <a:noFill/>
          <a:ln>
            <a:noFill/>
          </a:ln>
        </p:spPr>
      </p:pic>
      <p:pic>
        <p:nvPicPr>
          <p:cNvPr id="315" name="Google Shape;315;p47"/>
          <p:cNvPicPr preferRelativeResize="0"/>
          <p:nvPr/>
        </p:nvPicPr>
        <p:blipFill>
          <a:blip r:embed="rId10">
            <a:alphaModFix/>
          </a:blip>
          <a:stretch>
            <a:fillRect/>
          </a:stretch>
        </p:blipFill>
        <p:spPr>
          <a:xfrm>
            <a:off x="3537364" y="3253093"/>
            <a:ext cx="1223921" cy="301104"/>
          </a:xfrm>
          <a:prstGeom prst="rect">
            <a:avLst/>
          </a:prstGeom>
          <a:noFill/>
          <a:ln>
            <a:noFill/>
          </a:ln>
        </p:spPr>
      </p:pic>
      <p:pic>
        <p:nvPicPr>
          <p:cNvPr id="316" name="Google Shape;316;p47"/>
          <p:cNvPicPr preferRelativeResize="0"/>
          <p:nvPr/>
        </p:nvPicPr>
        <p:blipFill rotWithShape="1">
          <a:blip r:embed="rId11">
            <a:alphaModFix/>
          </a:blip>
          <a:srcRect r="-22940" b="-22940"/>
          <a:stretch/>
        </p:blipFill>
        <p:spPr>
          <a:xfrm>
            <a:off x="1105775" y="3508584"/>
            <a:ext cx="1904058" cy="818515"/>
          </a:xfrm>
          <a:prstGeom prst="rect">
            <a:avLst/>
          </a:prstGeom>
          <a:noFill/>
          <a:ln>
            <a:noFill/>
          </a:ln>
        </p:spPr>
      </p:pic>
      <p:pic>
        <p:nvPicPr>
          <p:cNvPr id="317" name="Google Shape;317;p47"/>
          <p:cNvPicPr preferRelativeResize="0"/>
          <p:nvPr/>
        </p:nvPicPr>
        <p:blipFill>
          <a:blip r:embed="rId12">
            <a:alphaModFix/>
          </a:blip>
          <a:stretch>
            <a:fillRect/>
          </a:stretch>
        </p:blipFill>
        <p:spPr>
          <a:xfrm>
            <a:off x="466725" y="4107168"/>
            <a:ext cx="1298098" cy="301104"/>
          </a:xfrm>
          <a:prstGeom prst="rect">
            <a:avLst/>
          </a:prstGeom>
          <a:noFill/>
          <a:ln>
            <a:noFill/>
          </a:ln>
        </p:spPr>
      </p:pic>
      <p:pic>
        <p:nvPicPr>
          <p:cNvPr id="318" name="Google Shape;318;p47"/>
          <p:cNvPicPr preferRelativeResize="0"/>
          <p:nvPr/>
        </p:nvPicPr>
        <p:blipFill>
          <a:blip r:embed="rId13">
            <a:alphaModFix/>
          </a:blip>
          <a:stretch>
            <a:fillRect/>
          </a:stretch>
        </p:blipFill>
        <p:spPr>
          <a:xfrm>
            <a:off x="1964272" y="4107168"/>
            <a:ext cx="1298098" cy="301104"/>
          </a:xfrm>
          <a:prstGeom prst="rect">
            <a:avLst/>
          </a:prstGeom>
          <a:noFill/>
          <a:ln>
            <a:noFill/>
          </a:ln>
        </p:spPr>
      </p:pic>
      <p:sp>
        <p:nvSpPr>
          <p:cNvPr id="319" name="Google Shape;319;p47"/>
          <p:cNvSpPr txBox="1">
            <a:spLocks noGrp="1"/>
          </p:cNvSpPr>
          <p:nvPr>
            <p:ph type="body" idx="2"/>
          </p:nvPr>
        </p:nvSpPr>
        <p:spPr>
          <a:xfrm>
            <a:off x="594850" y="914988"/>
            <a:ext cx="5591100" cy="120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Small tabular keys are easy to construct when using a dichotomous key.</a:t>
            </a:r>
            <a:endParaRPr/>
          </a:p>
        </p:txBody>
      </p:sp>
      <p:graphicFrame>
        <p:nvGraphicFramePr>
          <p:cNvPr id="320" name="Google Shape;320;p47"/>
          <p:cNvGraphicFramePr/>
          <p:nvPr/>
        </p:nvGraphicFramePr>
        <p:xfrm>
          <a:off x="6185950" y="1159563"/>
          <a:ext cx="2629100" cy="54861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1317825">
                  <a:extLst>
                    <a:ext uri="{9D8B030D-6E8A-4147-A177-3AD203B41FA5}">
                      <a16:colId xmlns:a16="http://schemas.microsoft.com/office/drawing/2014/main" val="20001"/>
                    </a:ext>
                  </a:extLst>
                </a:gridCol>
                <a:gridCol w="9284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1</a:t>
                      </a:r>
                      <a:endParaRPr sz="1200" b="1">
                        <a:latin typeface="Century Gothic"/>
                        <a:ea typeface="Century Gothic"/>
                        <a:cs typeface="Century Gothic"/>
                        <a:sym typeface="Century Gothic"/>
                      </a:endParaRPr>
                    </a:p>
                  </a:txBody>
                  <a:tcPr marL="91425" marR="91425" marT="91425" marB="91425">
                    <a:solidFill>
                      <a:srgbClr val="A4C2F4"/>
                    </a:solidFill>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Feathers</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No feathers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Duck</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Go To 2</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bl>
          </a:graphicData>
        </a:graphic>
      </p:graphicFrame>
      <p:sp>
        <p:nvSpPr>
          <p:cNvPr id="321" name="Google Shape;321;p47"/>
          <p:cNvSpPr/>
          <p:nvPr/>
        </p:nvSpPr>
        <p:spPr>
          <a:xfrm>
            <a:off x="1241525" y="2422525"/>
            <a:ext cx="4884600" cy="654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We will classify organisms using tabular keys.</a:t>
            </a:r>
            <a:endParaRPr/>
          </a:p>
        </p:txBody>
      </p:sp>
      <p:pic>
        <p:nvPicPr>
          <p:cNvPr id="327" name="Google Shape;327;p48"/>
          <p:cNvPicPr preferRelativeResize="0"/>
          <p:nvPr/>
        </p:nvPicPr>
        <p:blipFill>
          <a:blip r:embed="rId3">
            <a:alphaModFix/>
          </a:blip>
          <a:stretch>
            <a:fillRect/>
          </a:stretch>
        </p:blipFill>
        <p:spPr>
          <a:xfrm>
            <a:off x="717183" y="4333436"/>
            <a:ext cx="483751" cy="655014"/>
          </a:xfrm>
          <a:prstGeom prst="rect">
            <a:avLst/>
          </a:prstGeom>
          <a:noFill/>
          <a:ln>
            <a:noFill/>
          </a:ln>
        </p:spPr>
      </p:pic>
      <p:pic>
        <p:nvPicPr>
          <p:cNvPr id="328" name="Google Shape;328;p48"/>
          <p:cNvPicPr preferRelativeResize="0"/>
          <p:nvPr/>
        </p:nvPicPr>
        <p:blipFill>
          <a:blip r:embed="rId4">
            <a:alphaModFix/>
          </a:blip>
          <a:stretch>
            <a:fillRect/>
          </a:stretch>
        </p:blipFill>
        <p:spPr>
          <a:xfrm>
            <a:off x="2328492" y="4457130"/>
            <a:ext cx="681341" cy="478686"/>
          </a:xfrm>
          <a:prstGeom prst="rect">
            <a:avLst/>
          </a:prstGeom>
          <a:noFill/>
          <a:ln>
            <a:noFill/>
          </a:ln>
        </p:spPr>
      </p:pic>
      <p:pic>
        <p:nvPicPr>
          <p:cNvPr id="329" name="Google Shape;329;p48"/>
          <p:cNvPicPr preferRelativeResize="0"/>
          <p:nvPr/>
        </p:nvPicPr>
        <p:blipFill>
          <a:blip r:embed="rId5">
            <a:alphaModFix/>
          </a:blip>
          <a:stretch>
            <a:fillRect/>
          </a:stretch>
        </p:blipFill>
        <p:spPr>
          <a:xfrm>
            <a:off x="3900652" y="3557443"/>
            <a:ext cx="749886" cy="891815"/>
          </a:xfrm>
          <a:prstGeom prst="rect">
            <a:avLst/>
          </a:prstGeom>
          <a:noFill/>
          <a:ln>
            <a:noFill/>
          </a:ln>
        </p:spPr>
      </p:pic>
      <p:pic>
        <p:nvPicPr>
          <p:cNvPr id="330" name="Google Shape;330;p48"/>
          <p:cNvPicPr preferRelativeResize="0"/>
          <p:nvPr/>
        </p:nvPicPr>
        <p:blipFill>
          <a:blip r:embed="rId6">
            <a:alphaModFix/>
          </a:blip>
          <a:stretch>
            <a:fillRect/>
          </a:stretch>
        </p:blipFill>
        <p:spPr>
          <a:xfrm>
            <a:off x="4931879" y="3015518"/>
            <a:ext cx="919425" cy="665807"/>
          </a:xfrm>
          <a:prstGeom prst="rect">
            <a:avLst/>
          </a:prstGeom>
          <a:noFill/>
          <a:ln>
            <a:noFill/>
          </a:ln>
        </p:spPr>
      </p:pic>
      <p:pic>
        <p:nvPicPr>
          <p:cNvPr id="331" name="Google Shape;331;p48"/>
          <p:cNvPicPr preferRelativeResize="0"/>
          <p:nvPr/>
        </p:nvPicPr>
        <p:blipFill>
          <a:blip r:embed="rId7">
            <a:alphaModFix/>
          </a:blip>
          <a:stretch>
            <a:fillRect/>
          </a:stretch>
        </p:blipFill>
        <p:spPr>
          <a:xfrm>
            <a:off x="1581602" y="2644745"/>
            <a:ext cx="4328717" cy="367277"/>
          </a:xfrm>
          <a:prstGeom prst="rect">
            <a:avLst/>
          </a:prstGeom>
          <a:noFill/>
          <a:ln>
            <a:noFill/>
          </a:ln>
        </p:spPr>
      </p:pic>
      <p:pic>
        <p:nvPicPr>
          <p:cNvPr id="332" name="Google Shape;332;p48"/>
          <p:cNvPicPr preferRelativeResize="0"/>
          <p:nvPr/>
        </p:nvPicPr>
        <p:blipFill>
          <a:blip r:embed="rId8">
            <a:alphaModFix/>
          </a:blip>
          <a:stretch>
            <a:fillRect/>
          </a:stretch>
        </p:blipFill>
        <p:spPr>
          <a:xfrm>
            <a:off x="1742575" y="3015526"/>
            <a:ext cx="2484404" cy="244333"/>
          </a:xfrm>
          <a:prstGeom prst="rect">
            <a:avLst/>
          </a:prstGeom>
          <a:noFill/>
          <a:ln>
            <a:noFill/>
          </a:ln>
        </p:spPr>
      </p:pic>
      <p:pic>
        <p:nvPicPr>
          <p:cNvPr id="333" name="Google Shape;333;p48"/>
          <p:cNvPicPr preferRelativeResize="0"/>
          <p:nvPr/>
        </p:nvPicPr>
        <p:blipFill>
          <a:blip r:embed="rId9">
            <a:alphaModFix/>
          </a:blip>
          <a:stretch>
            <a:fillRect/>
          </a:stretch>
        </p:blipFill>
        <p:spPr>
          <a:xfrm>
            <a:off x="1169203" y="3253085"/>
            <a:ext cx="1316642" cy="301104"/>
          </a:xfrm>
          <a:prstGeom prst="rect">
            <a:avLst/>
          </a:prstGeom>
          <a:noFill/>
          <a:ln>
            <a:noFill/>
          </a:ln>
        </p:spPr>
      </p:pic>
      <p:pic>
        <p:nvPicPr>
          <p:cNvPr id="334" name="Google Shape;334;p48"/>
          <p:cNvPicPr preferRelativeResize="0"/>
          <p:nvPr/>
        </p:nvPicPr>
        <p:blipFill>
          <a:blip r:embed="rId10">
            <a:alphaModFix/>
          </a:blip>
          <a:stretch>
            <a:fillRect/>
          </a:stretch>
        </p:blipFill>
        <p:spPr>
          <a:xfrm>
            <a:off x="3537364" y="3253093"/>
            <a:ext cx="1223921" cy="301104"/>
          </a:xfrm>
          <a:prstGeom prst="rect">
            <a:avLst/>
          </a:prstGeom>
          <a:noFill/>
          <a:ln>
            <a:noFill/>
          </a:ln>
        </p:spPr>
      </p:pic>
      <p:pic>
        <p:nvPicPr>
          <p:cNvPr id="335" name="Google Shape;335;p48"/>
          <p:cNvPicPr preferRelativeResize="0"/>
          <p:nvPr/>
        </p:nvPicPr>
        <p:blipFill rotWithShape="1">
          <a:blip r:embed="rId11">
            <a:alphaModFix/>
          </a:blip>
          <a:srcRect r="-22940" b="-22940"/>
          <a:stretch/>
        </p:blipFill>
        <p:spPr>
          <a:xfrm>
            <a:off x="1105775" y="3508584"/>
            <a:ext cx="1904058" cy="818515"/>
          </a:xfrm>
          <a:prstGeom prst="rect">
            <a:avLst/>
          </a:prstGeom>
          <a:noFill/>
          <a:ln>
            <a:noFill/>
          </a:ln>
        </p:spPr>
      </p:pic>
      <p:pic>
        <p:nvPicPr>
          <p:cNvPr id="336" name="Google Shape;336;p48"/>
          <p:cNvPicPr preferRelativeResize="0"/>
          <p:nvPr/>
        </p:nvPicPr>
        <p:blipFill>
          <a:blip r:embed="rId12">
            <a:alphaModFix/>
          </a:blip>
          <a:stretch>
            <a:fillRect/>
          </a:stretch>
        </p:blipFill>
        <p:spPr>
          <a:xfrm>
            <a:off x="466725" y="4107168"/>
            <a:ext cx="1298098" cy="301104"/>
          </a:xfrm>
          <a:prstGeom prst="rect">
            <a:avLst/>
          </a:prstGeom>
          <a:noFill/>
          <a:ln>
            <a:noFill/>
          </a:ln>
        </p:spPr>
      </p:pic>
      <p:pic>
        <p:nvPicPr>
          <p:cNvPr id="337" name="Google Shape;337;p48"/>
          <p:cNvPicPr preferRelativeResize="0"/>
          <p:nvPr/>
        </p:nvPicPr>
        <p:blipFill>
          <a:blip r:embed="rId13">
            <a:alphaModFix/>
          </a:blip>
          <a:stretch>
            <a:fillRect/>
          </a:stretch>
        </p:blipFill>
        <p:spPr>
          <a:xfrm>
            <a:off x="1964272" y="4107168"/>
            <a:ext cx="1298098" cy="301104"/>
          </a:xfrm>
          <a:prstGeom prst="rect">
            <a:avLst/>
          </a:prstGeom>
          <a:noFill/>
          <a:ln>
            <a:noFill/>
          </a:ln>
        </p:spPr>
      </p:pic>
      <p:sp>
        <p:nvSpPr>
          <p:cNvPr id="338" name="Google Shape;338;p48"/>
          <p:cNvSpPr txBox="1">
            <a:spLocks noGrp="1"/>
          </p:cNvSpPr>
          <p:nvPr>
            <p:ph type="body" idx="2"/>
          </p:nvPr>
        </p:nvSpPr>
        <p:spPr>
          <a:xfrm>
            <a:off x="594850" y="914988"/>
            <a:ext cx="5591100" cy="120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Small tabular keys are easy to construct when using a dichotomous key.</a:t>
            </a:r>
            <a:endParaRPr/>
          </a:p>
        </p:txBody>
      </p:sp>
      <p:graphicFrame>
        <p:nvGraphicFramePr>
          <p:cNvPr id="339" name="Google Shape;339;p48"/>
          <p:cNvGraphicFramePr/>
          <p:nvPr/>
        </p:nvGraphicFramePr>
        <p:xfrm>
          <a:off x="5851300" y="1132263"/>
          <a:ext cx="3147950" cy="109722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1662475">
                  <a:extLst>
                    <a:ext uri="{9D8B030D-6E8A-4147-A177-3AD203B41FA5}">
                      <a16:colId xmlns:a16="http://schemas.microsoft.com/office/drawing/2014/main" val="20001"/>
                    </a:ext>
                  </a:extLst>
                </a:gridCol>
                <a:gridCol w="11026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1</a:t>
                      </a:r>
                      <a:endParaRPr sz="1200" b="1">
                        <a:latin typeface="Century Gothic"/>
                        <a:ea typeface="Century Gothic"/>
                        <a:cs typeface="Century Gothic"/>
                        <a:sym typeface="Century Gothic"/>
                      </a:endParaRPr>
                    </a:p>
                  </a:txBody>
                  <a:tcPr marL="91425" marR="91425" marT="91425" marB="91425">
                    <a:solidFill>
                      <a:srgbClr val="A4C2F4"/>
                    </a:solidFill>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Feathers</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No feathers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Duck</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Go to 2</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2</a:t>
                      </a:r>
                      <a:endParaRPr sz="1200" b="1">
                        <a:latin typeface="Century Gothic"/>
                        <a:ea typeface="Century Gothic"/>
                        <a:cs typeface="Century Gothic"/>
                        <a:sym typeface="Century Gothic"/>
                      </a:endParaRPr>
                    </a:p>
                  </a:txBody>
                  <a:tcPr marL="91425" marR="91425" marT="91425" marB="91425">
                    <a:solidFill>
                      <a:srgbClr val="A4C2F4"/>
                    </a:solidFill>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Covered in fur</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Not covered in fur</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Cat</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Go to 3</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bl>
          </a:graphicData>
        </a:graphic>
      </p:graphicFrame>
      <p:sp>
        <p:nvSpPr>
          <p:cNvPr id="340" name="Google Shape;340;p48"/>
          <p:cNvSpPr/>
          <p:nvPr/>
        </p:nvSpPr>
        <p:spPr>
          <a:xfrm>
            <a:off x="914100" y="3083375"/>
            <a:ext cx="3970500" cy="533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We will classify organisms using tabular keys.</a:t>
            </a:r>
            <a:endParaRPr/>
          </a:p>
        </p:txBody>
      </p:sp>
      <p:pic>
        <p:nvPicPr>
          <p:cNvPr id="346" name="Google Shape;346;p49"/>
          <p:cNvPicPr preferRelativeResize="0"/>
          <p:nvPr/>
        </p:nvPicPr>
        <p:blipFill>
          <a:blip r:embed="rId3">
            <a:alphaModFix/>
          </a:blip>
          <a:stretch>
            <a:fillRect/>
          </a:stretch>
        </p:blipFill>
        <p:spPr>
          <a:xfrm>
            <a:off x="717183" y="4333436"/>
            <a:ext cx="483751" cy="655014"/>
          </a:xfrm>
          <a:prstGeom prst="rect">
            <a:avLst/>
          </a:prstGeom>
          <a:noFill/>
          <a:ln>
            <a:noFill/>
          </a:ln>
        </p:spPr>
      </p:pic>
      <p:pic>
        <p:nvPicPr>
          <p:cNvPr id="347" name="Google Shape;347;p49"/>
          <p:cNvPicPr preferRelativeResize="0"/>
          <p:nvPr/>
        </p:nvPicPr>
        <p:blipFill>
          <a:blip r:embed="rId4">
            <a:alphaModFix/>
          </a:blip>
          <a:stretch>
            <a:fillRect/>
          </a:stretch>
        </p:blipFill>
        <p:spPr>
          <a:xfrm>
            <a:off x="2328492" y="4457130"/>
            <a:ext cx="681341" cy="478686"/>
          </a:xfrm>
          <a:prstGeom prst="rect">
            <a:avLst/>
          </a:prstGeom>
          <a:noFill/>
          <a:ln>
            <a:noFill/>
          </a:ln>
        </p:spPr>
      </p:pic>
      <p:pic>
        <p:nvPicPr>
          <p:cNvPr id="348" name="Google Shape;348;p49"/>
          <p:cNvPicPr preferRelativeResize="0"/>
          <p:nvPr/>
        </p:nvPicPr>
        <p:blipFill>
          <a:blip r:embed="rId5">
            <a:alphaModFix/>
          </a:blip>
          <a:stretch>
            <a:fillRect/>
          </a:stretch>
        </p:blipFill>
        <p:spPr>
          <a:xfrm>
            <a:off x="3900652" y="3557443"/>
            <a:ext cx="749886" cy="891815"/>
          </a:xfrm>
          <a:prstGeom prst="rect">
            <a:avLst/>
          </a:prstGeom>
          <a:noFill/>
          <a:ln>
            <a:noFill/>
          </a:ln>
        </p:spPr>
      </p:pic>
      <p:pic>
        <p:nvPicPr>
          <p:cNvPr id="349" name="Google Shape;349;p49"/>
          <p:cNvPicPr preferRelativeResize="0"/>
          <p:nvPr/>
        </p:nvPicPr>
        <p:blipFill>
          <a:blip r:embed="rId6">
            <a:alphaModFix/>
          </a:blip>
          <a:stretch>
            <a:fillRect/>
          </a:stretch>
        </p:blipFill>
        <p:spPr>
          <a:xfrm>
            <a:off x="4931879" y="3015518"/>
            <a:ext cx="919425" cy="665807"/>
          </a:xfrm>
          <a:prstGeom prst="rect">
            <a:avLst/>
          </a:prstGeom>
          <a:noFill/>
          <a:ln>
            <a:noFill/>
          </a:ln>
        </p:spPr>
      </p:pic>
      <p:pic>
        <p:nvPicPr>
          <p:cNvPr id="350" name="Google Shape;350;p49"/>
          <p:cNvPicPr preferRelativeResize="0"/>
          <p:nvPr/>
        </p:nvPicPr>
        <p:blipFill>
          <a:blip r:embed="rId7">
            <a:alphaModFix/>
          </a:blip>
          <a:stretch>
            <a:fillRect/>
          </a:stretch>
        </p:blipFill>
        <p:spPr>
          <a:xfrm>
            <a:off x="1581602" y="2644745"/>
            <a:ext cx="4328717" cy="367277"/>
          </a:xfrm>
          <a:prstGeom prst="rect">
            <a:avLst/>
          </a:prstGeom>
          <a:noFill/>
          <a:ln>
            <a:noFill/>
          </a:ln>
        </p:spPr>
      </p:pic>
      <p:pic>
        <p:nvPicPr>
          <p:cNvPr id="351" name="Google Shape;351;p49"/>
          <p:cNvPicPr preferRelativeResize="0"/>
          <p:nvPr/>
        </p:nvPicPr>
        <p:blipFill>
          <a:blip r:embed="rId8">
            <a:alphaModFix/>
          </a:blip>
          <a:stretch>
            <a:fillRect/>
          </a:stretch>
        </p:blipFill>
        <p:spPr>
          <a:xfrm>
            <a:off x="1742575" y="3015526"/>
            <a:ext cx="2484404" cy="244333"/>
          </a:xfrm>
          <a:prstGeom prst="rect">
            <a:avLst/>
          </a:prstGeom>
          <a:noFill/>
          <a:ln>
            <a:noFill/>
          </a:ln>
        </p:spPr>
      </p:pic>
      <p:pic>
        <p:nvPicPr>
          <p:cNvPr id="352" name="Google Shape;352;p49"/>
          <p:cNvPicPr preferRelativeResize="0"/>
          <p:nvPr/>
        </p:nvPicPr>
        <p:blipFill>
          <a:blip r:embed="rId9">
            <a:alphaModFix/>
          </a:blip>
          <a:stretch>
            <a:fillRect/>
          </a:stretch>
        </p:blipFill>
        <p:spPr>
          <a:xfrm>
            <a:off x="1169203" y="3253085"/>
            <a:ext cx="1316642" cy="301104"/>
          </a:xfrm>
          <a:prstGeom prst="rect">
            <a:avLst/>
          </a:prstGeom>
          <a:noFill/>
          <a:ln>
            <a:noFill/>
          </a:ln>
        </p:spPr>
      </p:pic>
      <p:pic>
        <p:nvPicPr>
          <p:cNvPr id="353" name="Google Shape;353;p49"/>
          <p:cNvPicPr preferRelativeResize="0"/>
          <p:nvPr/>
        </p:nvPicPr>
        <p:blipFill>
          <a:blip r:embed="rId10">
            <a:alphaModFix/>
          </a:blip>
          <a:stretch>
            <a:fillRect/>
          </a:stretch>
        </p:blipFill>
        <p:spPr>
          <a:xfrm>
            <a:off x="3537364" y="3253093"/>
            <a:ext cx="1223921" cy="301104"/>
          </a:xfrm>
          <a:prstGeom prst="rect">
            <a:avLst/>
          </a:prstGeom>
          <a:noFill/>
          <a:ln>
            <a:noFill/>
          </a:ln>
        </p:spPr>
      </p:pic>
      <p:pic>
        <p:nvPicPr>
          <p:cNvPr id="354" name="Google Shape;354;p49"/>
          <p:cNvPicPr preferRelativeResize="0"/>
          <p:nvPr/>
        </p:nvPicPr>
        <p:blipFill rotWithShape="1">
          <a:blip r:embed="rId11">
            <a:alphaModFix/>
          </a:blip>
          <a:srcRect r="-22940" b="-22940"/>
          <a:stretch/>
        </p:blipFill>
        <p:spPr>
          <a:xfrm>
            <a:off x="1105775" y="3508584"/>
            <a:ext cx="1904058" cy="818515"/>
          </a:xfrm>
          <a:prstGeom prst="rect">
            <a:avLst/>
          </a:prstGeom>
          <a:noFill/>
          <a:ln>
            <a:noFill/>
          </a:ln>
        </p:spPr>
      </p:pic>
      <p:pic>
        <p:nvPicPr>
          <p:cNvPr id="355" name="Google Shape;355;p49"/>
          <p:cNvPicPr preferRelativeResize="0"/>
          <p:nvPr/>
        </p:nvPicPr>
        <p:blipFill>
          <a:blip r:embed="rId12">
            <a:alphaModFix/>
          </a:blip>
          <a:stretch>
            <a:fillRect/>
          </a:stretch>
        </p:blipFill>
        <p:spPr>
          <a:xfrm>
            <a:off x="466725" y="4107168"/>
            <a:ext cx="1298098" cy="301104"/>
          </a:xfrm>
          <a:prstGeom prst="rect">
            <a:avLst/>
          </a:prstGeom>
          <a:noFill/>
          <a:ln>
            <a:noFill/>
          </a:ln>
        </p:spPr>
      </p:pic>
      <p:pic>
        <p:nvPicPr>
          <p:cNvPr id="356" name="Google Shape;356;p49"/>
          <p:cNvPicPr preferRelativeResize="0"/>
          <p:nvPr/>
        </p:nvPicPr>
        <p:blipFill>
          <a:blip r:embed="rId13">
            <a:alphaModFix/>
          </a:blip>
          <a:stretch>
            <a:fillRect/>
          </a:stretch>
        </p:blipFill>
        <p:spPr>
          <a:xfrm>
            <a:off x="1964272" y="4107168"/>
            <a:ext cx="1298098" cy="301104"/>
          </a:xfrm>
          <a:prstGeom prst="rect">
            <a:avLst/>
          </a:prstGeom>
          <a:noFill/>
          <a:ln>
            <a:noFill/>
          </a:ln>
        </p:spPr>
      </p:pic>
      <p:sp>
        <p:nvSpPr>
          <p:cNvPr id="357" name="Google Shape;357;p49"/>
          <p:cNvSpPr txBox="1">
            <a:spLocks noGrp="1"/>
          </p:cNvSpPr>
          <p:nvPr>
            <p:ph type="body" idx="2"/>
          </p:nvPr>
        </p:nvSpPr>
        <p:spPr>
          <a:xfrm>
            <a:off x="594850" y="914988"/>
            <a:ext cx="5591100" cy="120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Small tabular keys are easy to construct when using a dichotomous key.</a:t>
            </a:r>
            <a:endParaRPr/>
          </a:p>
        </p:txBody>
      </p:sp>
      <p:graphicFrame>
        <p:nvGraphicFramePr>
          <p:cNvPr id="358" name="Google Shape;358;p49"/>
          <p:cNvGraphicFramePr/>
          <p:nvPr/>
        </p:nvGraphicFramePr>
        <p:xfrm>
          <a:off x="5910325" y="1132263"/>
          <a:ext cx="3088925" cy="164583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1603450">
                  <a:extLst>
                    <a:ext uri="{9D8B030D-6E8A-4147-A177-3AD203B41FA5}">
                      <a16:colId xmlns:a16="http://schemas.microsoft.com/office/drawing/2014/main" val="20001"/>
                    </a:ext>
                  </a:extLst>
                </a:gridCol>
                <a:gridCol w="11026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1</a:t>
                      </a:r>
                      <a:endParaRPr sz="1200" b="1">
                        <a:latin typeface="Century Gothic"/>
                        <a:ea typeface="Century Gothic"/>
                        <a:cs typeface="Century Gothic"/>
                        <a:sym typeface="Century Gothic"/>
                      </a:endParaRPr>
                    </a:p>
                  </a:txBody>
                  <a:tcPr marL="91425" marR="91425" marT="91425" marB="91425">
                    <a:solidFill>
                      <a:srgbClr val="A4C2F4"/>
                    </a:solidFill>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Feathers</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No feathers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Duck</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Go to 2</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2</a:t>
                      </a:r>
                      <a:endParaRPr sz="1200" b="1">
                        <a:latin typeface="Century Gothic"/>
                        <a:ea typeface="Century Gothic"/>
                        <a:cs typeface="Century Gothic"/>
                        <a:sym typeface="Century Gothic"/>
                      </a:endParaRPr>
                    </a:p>
                  </a:txBody>
                  <a:tcPr marL="91425" marR="91425" marT="91425" marB="91425">
                    <a:solidFill>
                      <a:srgbClr val="A4C2F4"/>
                    </a:solidFill>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Covered in fur</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Not covered in fur</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Cat</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Go to 3</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3</a:t>
                      </a:r>
                      <a:endParaRPr sz="1200" b="1">
                        <a:latin typeface="Century Gothic"/>
                        <a:ea typeface="Century Gothic"/>
                        <a:cs typeface="Century Gothic"/>
                        <a:sym typeface="Century Gothic"/>
                      </a:endParaRPr>
                    </a:p>
                  </a:txBody>
                  <a:tcPr marL="91425" marR="91425" marT="91425" marB="91425">
                    <a:solidFill>
                      <a:srgbClr val="A4C2F4"/>
                    </a:solidFill>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Antennae</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No antennae</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Cockroach</a:t>
                      </a:r>
                      <a:endParaRPr sz="1200">
                        <a:latin typeface="Century Gothic"/>
                        <a:ea typeface="Century Gothic"/>
                        <a:cs typeface="Century Gothic"/>
                        <a:sym typeface="Century Gothic"/>
                      </a:endParaRPr>
                    </a:p>
                    <a:p>
                      <a:pPr marL="0" lvl="0" indent="0" algn="l" rtl="0">
                        <a:spcBef>
                          <a:spcPts val="0"/>
                        </a:spcBef>
                        <a:spcAft>
                          <a:spcPts val="0"/>
                        </a:spcAft>
                        <a:buNone/>
                      </a:pPr>
                      <a:r>
                        <a:rPr lang="en-GB" sz="1200">
                          <a:latin typeface="Century Gothic"/>
                          <a:ea typeface="Century Gothic"/>
                          <a:cs typeface="Century Gothic"/>
                          <a:sym typeface="Century Gothic"/>
                        </a:rPr>
                        <a:t>Spider</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bl>
          </a:graphicData>
        </a:graphic>
      </p:graphicFrame>
      <p:sp>
        <p:nvSpPr>
          <p:cNvPr id="359" name="Google Shape;359;p49"/>
          <p:cNvSpPr/>
          <p:nvPr/>
        </p:nvSpPr>
        <p:spPr>
          <a:xfrm>
            <a:off x="466725" y="3741775"/>
            <a:ext cx="2903100" cy="654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500">
                <a:solidFill>
                  <a:schemeClr val="lt1"/>
                </a:solidFill>
              </a:rPr>
              <a:t>We will use the Linnaean classification system to compare organisms.</a:t>
            </a:r>
            <a:endParaRPr/>
          </a:p>
        </p:txBody>
      </p:sp>
      <p:sp>
        <p:nvSpPr>
          <p:cNvPr id="251" name="Google Shape;251;p38"/>
          <p:cNvSpPr txBox="1">
            <a:spLocks noGrp="1"/>
          </p:cNvSpPr>
          <p:nvPr>
            <p:ph type="body" idx="2"/>
          </p:nvPr>
        </p:nvSpPr>
        <p:spPr>
          <a:xfrm>
            <a:off x="453850" y="690925"/>
            <a:ext cx="6173700" cy="253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highlight>
                  <a:srgbClr val="FFFFFF"/>
                </a:highlight>
              </a:rPr>
              <a:t>In 1735 a scientist called Carl Linnaeus published a system for classifying living things.</a:t>
            </a:r>
            <a:endParaRPr sz="1600">
              <a:solidFill>
                <a:schemeClr val="dk1"/>
              </a:solidFill>
              <a:highlight>
                <a:srgbClr val="FFFFFF"/>
              </a:highlight>
            </a:endParaRPr>
          </a:p>
          <a:p>
            <a:pPr marL="0" lvl="0" indent="0" algn="l" rtl="0">
              <a:spcBef>
                <a:spcPts val="1600"/>
              </a:spcBef>
              <a:spcAft>
                <a:spcPts val="0"/>
              </a:spcAft>
              <a:buNone/>
            </a:pPr>
            <a:r>
              <a:rPr lang="en-GB" sz="1600">
                <a:solidFill>
                  <a:schemeClr val="dk1"/>
                </a:solidFill>
                <a:highlight>
                  <a:srgbClr val="FFFFFF"/>
                </a:highlight>
              </a:rPr>
              <a:t>His classification system was based on the morphological</a:t>
            </a:r>
            <a:r>
              <a:rPr lang="en-GB" sz="1600">
                <a:solidFill>
                  <a:schemeClr val="dk1"/>
                </a:solidFill>
                <a:highlight>
                  <a:schemeClr val="lt1"/>
                </a:highlight>
              </a:rPr>
              <a:t>₁</a:t>
            </a:r>
            <a:r>
              <a:rPr lang="en-GB" sz="1600">
                <a:solidFill>
                  <a:schemeClr val="dk1"/>
                </a:solidFill>
                <a:highlight>
                  <a:srgbClr val="FFFFFF"/>
                </a:highlight>
              </a:rPr>
              <a:t> characteristics of the organism. Organisms that looked most alike were grouped closest together.</a:t>
            </a:r>
            <a:endParaRPr sz="1600">
              <a:solidFill>
                <a:schemeClr val="dk1"/>
              </a:solidFill>
              <a:highlight>
                <a:srgbClr val="FFFFFF"/>
              </a:highlight>
            </a:endParaRPr>
          </a:p>
          <a:p>
            <a:pPr marL="0" lvl="0" indent="0" algn="l" rtl="0">
              <a:spcBef>
                <a:spcPts val="1600"/>
              </a:spcBef>
              <a:spcAft>
                <a:spcPts val="0"/>
              </a:spcAft>
              <a:buNone/>
            </a:pPr>
            <a:r>
              <a:rPr lang="en-GB" sz="1600">
                <a:solidFill>
                  <a:schemeClr val="dk1"/>
                </a:solidFill>
                <a:highlight>
                  <a:srgbClr val="FFFFFF"/>
                </a:highlight>
              </a:rPr>
              <a:t>His classification system had seven levels:</a:t>
            </a:r>
            <a:endParaRPr sz="1600">
              <a:solidFill>
                <a:schemeClr val="dk1"/>
              </a:solidFill>
              <a:highlight>
                <a:srgbClr val="FFFFFF"/>
              </a:highlight>
            </a:endParaRPr>
          </a:p>
          <a:p>
            <a:pPr marL="0" lvl="0" indent="0" algn="l" rtl="0">
              <a:spcBef>
                <a:spcPts val="0"/>
              </a:spcBef>
              <a:spcAft>
                <a:spcPts val="0"/>
              </a:spcAft>
              <a:buNone/>
            </a:pPr>
            <a:r>
              <a:rPr lang="en-GB" sz="1600" b="1">
                <a:solidFill>
                  <a:schemeClr val="dk1"/>
                </a:solidFill>
                <a:highlight>
                  <a:srgbClr val="FFFFFF"/>
                </a:highlight>
              </a:rPr>
              <a:t>K</a:t>
            </a:r>
            <a:r>
              <a:rPr lang="en-GB" sz="1600">
                <a:solidFill>
                  <a:schemeClr val="dk1"/>
                </a:solidFill>
                <a:highlight>
                  <a:srgbClr val="FFFFFF"/>
                </a:highlight>
              </a:rPr>
              <a:t>ingdom</a:t>
            </a:r>
            <a:endParaRPr sz="1600">
              <a:solidFill>
                <a:schemeClr val="dk1"/>
              </a:solidFill>
              <a:highlight>
                <a:srgbClr val="FFFFFF"/>
              </a:highlight>
            </a:endParaRPr>
          </a:p>
          <a:p>
            <a:pPr marL="0" lvl="0" indent="0" algn="l" rtl="0">
              <a:spcBef>
                <a:spcPts val="0"/>
              </a:spcBef>
              <a:spcAft>
                <a:spcPts val="0"/>
              </a:spcAft>
              <a:buNone/>
            </a:pPr>
            <a:r>
              <a:rPr lang="en-GB" sz="1600" b="1">
                <a:solidFill>
                  <a:schemeClr val="dk1"/>
                </a:solidFill>
                <a:highlight>
                  <a:srgbClr val="FFFFFF"/>
                </a:highlight>
              </a:rPr>
              <a:t>P</a:t>
            </a:r>
            <a:r>
              <a:rPr lang="en-GB" sz="1600">
                <a:solidFill>
                  <a:schemeClr val="dk1"/>
                </a:solidFill>
                <a:highlight>
                  <a:srgbClr val="FFFFFF"/>
                </a:highlight>
              </a:rPr>
              <a:t>hylum</a:t>
            </a:r>
            <a:endParaRPr sz="1600">
              <a:solidFill>
                <a:schemeClr val="dk1"/>
              </a:solidFill>
              <a:highlight>
                <a:srgbClr val="FFFFFF"/>
              </a:highlight>
            </a:endParaRPr>
          </a:p>
          <a:p>
            <a:pPr marL="0" lvl="0" indent="0" algn="l" rtl="0">
              <a:spcBef>
                <a:spcPts val="0"/>
              </a:spcBef>
              <a:spcAft>
                <a:spcPts val="0"/>
              </a:spcAft>
              <a:buNone/>
            </a:pPr>
            <a:r>
              <a:rPr lang="en-GB" sz="1600" b="1">
                <a:solidFill>
                  <a:schemeClr val="dk1"/>
                </a:solidFill>
                <a:highlight>
                  <a:srgbClr val="FFFFFF"/>
                </a:highlight>
              </a:rPr>
              <a:t>C</a:t>
            </a:r>
            <a:r>
              <a:rPr lang="en-GB" sz="1600">
                <a:solidFill>
                  <a:schemeClr val="dk1"/>
                </a:solidFill>
                <a:highlight>
                  <a:srgbClr val="FFFFFF"/>
                </a:highlight>
              </a:rPr>
              <a:t>lass</a:t>
            </a:r>
            <a:endParaRPr sz="1600">
              <a:solidFill>
                <a:schemeClr val="dk1"/>
              </a:solidFill>
              <a:highlight>
                <a:srgbClr val="FFFFFF"/>
              </a:highlight>
            </a:endParaRPr>
          </a:p>
          <a:p>
            <a:pPr marL="0" lvl="0" indent="0" algn="l" rtl="0">
              <a:spcBef>
                <a:spcPts val="0"/>
              </a:spcBef>
              <a:spcAft>
                <a:spcPts val="0"/>
              </a:spcAft>
              <a:buNone/>
            </a:pPr>
            <a:r>
              <a:rPr lang="en-GB" sz="1600" b="1">
                <a:solidFill>
                  <a:schemeClr val="dk1"/>
                </a:solidFill>
                <a:highlight>
                  <a:srgbClr val="FFFFFF"/>
                </a:highlight>
              </a:rPr>
              <a:t>O</a:t>
            </a:r>
            <a:r>
              <a:rPr lang="en-GB" sz="1600">
                <a:solidFill>
                  <a:schemeClr val="dk1"/>
                </a:solidFill>
                <a:highlight>
                  <a:srgbClr val="FFFFFF"/>
                </a:highlight>
              </a:rPr>
              <a:t>rder</a:t>
            </a:r>
            <a:endParaRPr sz="1600">
              <a:solidFill>
                <a:schemeClr val="dk1"/>
              </a:solidFill>
              <a:highlight>
                <a:srgbClr val="FFFFFF"/>
              </a:highlight>
            </a:endParaRPr>
          </a:p>
          <a:p>
            <a:pPr marL="0" lvl="0" indent="0" algn="l" rtl="0">
              <a:spcBef>
                <a:spcPts val="0"/>
              </a:spcBef>
              <a:spcAft>
                <a:spcPts val="0"/>
              </a:spcAft>
              <a:buNone/>
            </a:pPr>
            <a:r>
              <a:rPr lang="en-GB" sz="1600" b="1">
                <a:solidFill>
                  <a:schemeClr val="dk1"/>
                </a:solidFill>
                <a:highlight>
                  <a:srgbClr val="FFFFFF"/>
                </a:highlight>
              </a:rPr>
              <a:t>F</a:t>
            </a:r>
            <a:r>
              <a:rPr lang="en-GB" sz="1600">
                <a:solidFill>
                  <a:schemeClr val="dk1"/>
                </a:solidFill>
                <a:highlight>
                  <a:srgbClr val="FFFFFF"/>
                </a:highlight>
              </a:rPr>
              <a:t>amily</a:t>
            </a:r>
            <a:endParaRPr sz="1600">
              <a:solidFill>
                <a:schemeClr val="dk1"/>
              </a:solidFill>
              <a:highlight>
                <a:srgbClr val="FFFFFF"/>
              </a:highlight>
            </a:endParaRPr>
          </a:p>
          <a:p>
            <a:pPr marL="0" lvl="0" indent="0" algn="l" rtl="0">
              <a:spcBef>
                <a:spcPts val="0"/>
              </a:spcBef>
              <a:spcAft>
                <a:spcPts val="0"/>
              </a:spcAft>
              <a:buNone/>
            </a:pPr>
            <a:r>
              <a:rPr lang="en-GB" sz="1600" b="1">
                <a:solidFill>
                  <a:schemeClr val="dk1"/>
                </a:solidFill>
                <a:highlight>
                  <a:srgbClr val="FFFFFF"/>
                </a:highlight>
              </a:rPr>
              <a:t>G</a:t>
            </a:r>
            <a:r>
              <a:rPr lang="en-GB" sz="1600">
                <a:solidFill>
                  <a:schemeClr val="dk1"/>
                </a:solidFill>
                <a:highlight>
                  <a:srgbClr val="FFFFFF"/>
                </a:highlight>
              </a:rPr>
              <a:t>enus</a:t>
            </a:r>
            <a:endParaRPr sz="1600">
              <a:solidFill>
                <a:schemeClr val="dk1"/>
              </a:solidFill>
              <a:highlight>
                <a:srgbClr val="FFFFFF"/>
              </a:highlight>
            </a:endParaRPr>
          </a:p>
          <a:p>
            <a:pPr marL="0" lvl="0" indent="0" algn="l" rtl="0">
              <a:spcBef>
                <a:spcPts val="0"/>
              </a:spcBef>
              <a:spcAft>
                <a:spcPts val="0"/>
              </a:spcAft>
              <a:buNone/>
            </a:pPr>
            <a:r>
              <a:rPr lang="en-GB" sz="1600" b="1">
                <a:solidFill>
                  <a:schemeClr val="dk1"/>
                </a:solidFill>
                <a:highlight>
                  <a:srgbClr val="FFFFFF"/>
                </a:highlight>
              </a:rPr>
              <a:t>S</a:t>
            </a:r>
            <a:r>
              <a:rPr lang="en-GB" sz="1600">
                <a:solidFill>
                  <a:schemeClr val="dk1"/>
                </a:solidFill>
                <a:highlight>
                  <a:srgbClr val="FFFFFF"/>
                </a:highlight>
              </a:rPr>
              <a:t>pecies</a:t>
            </a:r>
            <a:endParaRPr sz="1600">
              <a:solidFill>
                <a:schemeClr val="dk1"/>
              </a:solidFill>
              <a:highlight>
                <a:srgbClr val="FFFFFF"/>
              </a:highlight>
            </a:endParaRPr>
          </a:p>
          <a:p>
            <a:pPr marL="0" lvl="0" indent="0" algn="l" rtl="0">
              <a:spcBef>
                <a:spcPts val="0"/>
              </a:spcBef>
              <a:spcAft>
                <a:spcPts val="0"/>
              </a:spcAft>
              <a:buNone/>
            </a:pPr>
            <a:endParaRPr sz="1600">
              <a:solidFill>
                <a:schemeClr val="dk1"/>
              </a:solidFill>
              <a:highlight>
                <a:srgbClr val="FFFFFF"/>
              </a:highlight>
            </a:endParaRPr>
          </a:p>
          <a:p>
            <a:pPr marL="0" lvl="0" indent="0" algn="l" rtl="0">
              <a:spcBef>
                <a:spcPts val="1600"/>
              </a:spcBef>
              <a:spcAft>
                <a:spcPts val="0"/>
              </a:spcAft>
              <a:buNone/>
            </a:pPr>
            <a:endParaRPr sz="1600">
              <a:solidFill>
                <a:schemeClr val="dk1"/>
              </a:solidFill>
              <a:highlight>
                <a:srgbClr val="FFFFFF"/>
              </a:highlight>
            </a:endParaRPr>
          </a:p>
          <a:p>
            <a:pPr marL="0" lvl="0" indent="0" algn="l" rtl="0">
              <a:spcBef>
                <a:spcPts val="1600"/>
              </a:spcBef>
              <a:spcAft>
                <a:spcPts val="0"/>
              </a:spcAft>
              <a:buClr>
                <a:schemeClr val="dk1"/>
              </a:buClr>
              <a:buSzPts val="1100"/>
              <a:buFont typeface="Arial"/>
              <a:buNone/>
            </a:pPr>
            <a:endParaRPr sz="1600">
              <a:solidFill>
                <a:schemeClr val="dk1"/>
              </a:solidFill>
              <a:highlight>
                <a:srgbClr val="FFFFFF"/>
              </a:highlight>
            </a:endParaRPr>
          </a:p>
          <a:p>
            <a:pPr marL="0" lvl="0" indent="0" algn="l" rtl="0">
              <a:spcBef>
                <a:spcPts val="1600"/>
              </a:spcBef>
              <a:spcAft>
                <a:spcPts val="1600"/>
              </a:spcAft>
              <a:buNone/>
            </a:pPr>
            <a:endParaRPr sz="1600">
              <a:solidFill>
                <a:schemeClr val="dk1"/>
              </a:solidFill>
              <a:highlight>
                <a:srgbClr val="FFFFFF"/>
              </a:highlight>
            </a:endParaRPr>
          </a:p>
        </p:txBody>
      </p:sp>
      <p:graphicFrame>
        <p:nvGraphicFramePr>
          <p:cNvPr id="252" name="Google Shape;252;p38"/>
          <p:cNvGraphicFramePr/>
          <p:nvPr/>
        </p:nvGraphicFramePr>
        <p:xfrm>
          <a:off x="6815250" y="553850"/>
          <a:ext cx="2142625" cy="1290755"/>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34062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726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In which level of classification are organisms most alike?</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53" name="Google Shape;253;p38"/>
          <p:cNvGraphicFramePr/>
          <p:nvPr/>
        </p:nvGraphicFramePr>
        <p:xfrm>
          <a:off x="6819325" y="3994150"/>
          <a:ext cx="2134475" cy="86862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observable = what something looks like.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54" name="Google Shape;254;p38"/>
          <p:cNvPicPr preferRelativeResize="0"/>
          <p:nvPr/>
        </p:nvPicPr>
        <p:blipFill>
          <a:blip r:embed="rId3">
            <a:alphaModFix/>
          </a:blip>
          <a:stretch>
            <a:fillRect/>
          </a:stretch>
        </p:blipFill>
        <p:spPr>
          <a:xfrm>
            <a:off x="6560426" y="1831450"/>
            <a:ext cx="2511300" cy="2012025"/>
          </a:xfrm>
          <a:prstGeom prst="rect">
            <a:avLst/>
          </a:prstGeom>
          <a:noFill/>
          <a:ln>
            <a:noFill/>
          </a:ln>
        </p:spPr>
      </p:pic>
      <p:sp>
        <p:nvSpPr>
          <p:cNvPr id="255" name="Google Shape;255;p38"/>
          <p:cNvSpPr/>
          <p:nvPr/>
        </p:nvSpPr>
        <p:spPr>
          <a:xfrm>
            <a:off x="1793950" y="2959800"/>
            <a:ext cx="188100" cy="17430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8"/>
          <p:cNvSpPr txBox="1"/>
          <p:nvPr/>
        </p:nvSpPr>
        <p:spPr>
          <a:xfrm>
            <a:off x="1982050" y="3427175"/>
            <a:ext cx="702600" cy="7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More alike</a:t>
            </a:r>
            <a:endParaRPr>
              <a:latin typeface="Century Gothic"/>
              <a:ea typeface="Century Gothic"/>
              <a:cs typeface="Century Gothic"/>
              <a:sym typeface="Century Gothic"/>
            </a:endParaRPr>
          </a:p>
        </p:txBody>
      </p:sp>
      <p:pic>
        <p:nvPicPr>
          <p:cNvPr id="257" name="Google Shape;257;p38"/>
          <p:cNvPicPr preferRelativeResize="0"/>
          <p:nvPr/>
        </p:nvPicPr>
        <p:blipFill rotWithShape="1">
          <a:blip r:embed="rId4">
            <a:alphaModFix/>
          </a:blip>
          <a:srcRect l="23265" t="11684"/>
          <a:stretch/>
        </p:blipFill>
        <p:spPr>
          <a:xfrm>
            <a:off x="2684638" y="2855575"/>
            <a:ext cx="2260788" cy="1951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500">
                <a:solidFill>
                  <a:schemeClr val="lt1"/>
                </a:solidFill>
              </a:rPr>
              <a:t>We will use the Linnaean classification system to compare organisms.</a:t>
            </a:r>
            <a:endParaRPr/>
          </a:p>
        </p:txBody>
      </p:sp>
      <p:sp>
        <p:nvSpPr>
          <p:cNvPr id="263" name="Google Shape;263;p39"/>
          <p:cNvSpPr txBox="1">
            <a:spLocks noGrp="1"/>
          </p:cNvSpPr>
          <p:nvPr>
            <p:ph type="body" idx="2"/>
          </p:nvPr>
        </p:nvSpPr>
        <p:spPr>
          <a:xfrm>
            <a:off x="453850" y="690925"/>
            <a:ext cx="6173700" cy="70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highlight>
                  <a:srgbClr val="FFFFFF"/>
                </a:highlight>
              </a:rPr>
              <a:t>The seven levels of classification can be remembered using the mnemonic:</a:t>
            </a:r>
            <a:endParaRPr sz="1600">
              <a:solidFill>
                <a:schemeClr val="dk1"/>
              </a:solidFill>
              <a:highlight>
                <a:srgbClr val="FFFFFF"/>
              </a:highlight>
            </a:endParaRPr>
          </a:p>
          <a:p>
            <a:pPr marL="0" lvl="0" indent="0" algn="l" rtl="0">
              <a:spcBef>
                <a:spcPts val="0"/>
              </a:spcBef>
              <a:spcAft>
                <a:spcPts val="0"/>
              </a:spcAft>
              <a:buNone/>
            </a:pPr>
            <a:endParaRPr sz="1600">
              <a:solidFill>
                <a:schemeClr val="dk1"/>
              </a:solidFill>
              <a:highlight>
                <a:srgbClr val="FFFFFF"/>
              </a:highlight>
            </a:endParaRPr>
          </a:p>
          <a:p>
            <a:pPr marL="0" lvl="0" indent="0" algn="l" rtl="0">
              <a:spcBef>
                <a:spcPts val="1600"/>
              </a:spcBef>
              <a:spcAft>
                <a:spcPts val="0"/>
              </a:spcAft>
              <a:buNone/>
            </a:pPr>
            <a:endParaRPr sz="1600">
              <a:solidFill>
                <a:schemeClr val="dk1"/>
              </a:solidFill>
              <a:highlight>
                <a:srgbClr val="FFFFFF"/>
              </a:highlight>
            </a:endParaRPr>
          </a:p>
          <a:p>
            <a:pPr marL="0" lvl="0" indent="0" algn="l" rtl="0">
              <a:spcBef>
                <a:spcPts val="1600"/>
              </a:spcBef>
              <a:spcAft>
                <a:spcPts val="0"/>
              </a:spcAft>
              <a:buNone/>
            </a:pPr>
            <a:endParaRPr sz="1600">
              <a:solidFill>
                <a:schemeClr val="dk1"/>
              </a:solidFill>
              <a:highlight>
                <a:srgbClr val="FFFFFF"/>
              </a:highlight>
            </a:endParaRPr>
          </a:p>
          <a:p>
            <a:pPr marL="0" lvl="0" indent="0" algn="l" rtl="0">
              <a:spcBef>
                <a:spcPts val="1600"/>
              </a:spcBef>
              <a:spcAft>
                <a:spcPts val="1600"/>
              </a:spcAft>
              <a:buNone/>
            </a:pPr>
            <a:endParaRPr sz="1600">
              <a:solidFill>
                <a:schemeClr val="dk1"/>
              </a:solidFill>
              <a:highlight>
                <a:srgbClr val="FFFFFF"/>
              </a:highlight>
            </a:endParaRPr>
          </a:p>
        </p:txBody>
      </p:sp>
      <p:graphicFrame>
        <p:nvGraphicFramePr>
          <p:cNvPr id="264" name="Google Shape;264;p39"/>
          <p:cNvGraphicFramePr/>
          <p:nvPr/>
        </p:nvGraphicFramePr>
        <p:xfrm>
          <a:off x="6815250" y="553850"/>
          <a:ext cx="2142625" cy="26517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340625">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72625">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Can you make up your own mnemonic to help you remember?</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200" b="1" dirty="0">
                          <a:latin typeface="Century Gothic"/>
                          <a:ea typeface="Century Gothic"/>
                          <a:cs typeface="Century Gothic"/>
                          <a:sym typeface="Century Gothic"/>
                        </a:rPr>
                        <a:t>K</a:t>
                      </a:r>
                      <a:endParaRPr sz="1200" b="1" dirty="0">
                        <a:latin typeface="Century Gothic"/>
                        <a:ea typeface="Century Gothic"/>
                        <a:cs typeface="Century Gothic"/>
                        <a:sym typeface="Century Gothic"/>
                      </a:endParaRPr>
                    </a:p>
                    <a:p>
                      <a:pPr marL="0" lvl="0" indent="0" algn="l" rtl="0">
                        <a:spcBef>
                          <a:spcPts val="0"/>
                        </a:spcBef>
                        <a:spcAft>
                          <a:spcPts val="0"/>
                        </a:spcAft>
                        <a:buNone/>
                      </a:pPr>
                      <a:r>
                        <a:rPr lang="en-GB" sz="1200" b="1" dirty="0">
                          <a:latin typeface="Century Gothic"/>
                          <a:ea typeface="Century Gothic"/>
                          <a:cs typeface="Century Gothic"/>
                          <a:sym typeface="Century Gothic"/>
                        </a:rPr>
                        <a:t>P</a:t>
                      </a:r>
                      <a:endParaRPr sz="1200" b="1" dirty="0">
                        <a:latin typeface="Century Gothic"/>
                        <a:ea typeface="Century Gothic"/>
                        <a:cs typeface="Century Gothic"/>
                        <a:sym typeface="Century Gothic"/>
                      </a:endParaRPr>
                    </a:p>
                    <a:p>
                      <a:pPr marL="0" lvl="0" indent="0" algn="l" rtl="0">
                        <a:spcBef>
                          <a:spcPts val="0"/>
                        </a:spcBef>
                        <a:spcAft>
                          <a:spcPts val="0"/>
                        </a:spcAft>
                        <a:buNone/>
                      </a:pPr>
                      <a:r>
                        <a:rPr lang="en-GB" sz="1200" b="1" dirty="0">
                          <a:latin typeface="Century Gothic"/>
                          <a:ea typeface="Century Gothic"/>
                          <a:cs typeface="Century Gothic"/>
                          <a:sym typeface="Century Gothic"/>
                        </a:rPr>
                        <a:t>C</a:t>
                      </a:r>
                      <a:endParaRPr sz="1200" b="1" dirty="0">
                        <a:latin typeface="Century Gothic"/>
                        <a:ea typeface="Century Gothic"/>
                        <a:cs typeface="Century Gothic"/>
                        <a:sym typeface="Century Gothic"/>
                      </a:endParaRPr>
                    </a:p>
                    <a:p>
                      <a:pPr marL="0" lvl="0" indent="0" algn="l" rtl="0">
                        <a:spcBef>
                          <a:spcPts val="0"/>
                        </a:spcBef>
                        <a:spcAft>
                          <a:spcPts val="0"/>
                        </a:spcAft>
                        <a:buNone/>
                      </a:pPr>
                      <a:r>
                        <a:rPr lang="en-GB" sz="1200" b="1" dirty="0">
                          <a:latin typeface="Century Gothic"/>
                          <a:ea typeface="Century Gothic"/>
                          <a:cs typeface="Century Gothic"/>
                          <a:sym typeface="Century Gothic"/>
                        </a:rPr>
                        <a:t>O</a:t>
                      </a:r>
                      <a:endParaRPr sz="1200" b="1" dirty="0">
                        <a:latin typeface="Century Gothic"/>
                        <a:ea typeface="Century Gothic"/>
                        <a:cs typeface="Century Gothic"/>
                        <a:sym typeface="Century Gothic"/>
                      </a:endParaRPr>
                    </a:p>
                    <a:p>
                      <a:pPr marL="0" lvl="0" indent="0" algn="l" rtl="0">
                        <a:spcBef>
                          <a:spcPts val="0"/>
                        </a:spcBef>
                        <a:spcAft>
                          <a:spcPts val="0"/>
                        </a:spcAft>
                        <a:buNone/>
                      </a:pPr>
                      <a:r>
                        <a:rPr lang="en-GB" sz="1200" b="1" dirty="0">
                          <a:latin typeface="Century Gothic"/>
                          <a:ea typeface="Century Gothic"/>
                          <a:cs typeface="Century Gothic"/>
                          <a:sym typeface="Century Gothic"/>
                        </a:rPr>
                        <a:t>F</a:t>
                      </a:r>
                      <a:endParaRPr sz="1200" b="1" dirty="0">
                        <a:latin typeface="Century Gothic"/>
                        <a:ea typeface="Century Gothic"/>
                        <a:cs typeface="Century Gothic"/>
                        <a:sym typeface="Century Gothic"/>
                      </a:endParaRPr>
                    </a:p>
                    <a:p>
                      <a:pPr marL="0" lvl="0" indent="0" algn="l" rtl="0">
                        <a:spcBef>
                          <a:spcPts val="0"/>
                        </a:spcBef>
                        <a:spcAft>
                          <a:spcPts val="0"/>
                        </a:spcAft>
                        <a:buNone/>
                      </a:pPr>
                      <a:r>
                        <a:rPr lang="en-GB" sz="1200" b="1" dirty="0">
                          <a:latin typeface="Century Gothic"/>
                          <a:ea typeface="Century Gothic"/>
                          <a:cs typeface="Century Gothic"/>
                          <a:sym typeface="Century Gothic"/>
                        </a:rPr>
                        <a:t>G</a:t>
                      </a:r>
                      <a:endParaRPr sz="1200" b="1" dirty="0">
                        <a:latin typeface="Century Gothic"/>
                        <a:ea typeface="Century Gothic"/>
                        <a:cs typeface="Century Gothic"/>
                        <a:sym typeface="Century Gothic"/>
                      </a:endParaRPr>
                    </a:p>
                    <a:p>
                      <a:pPr marL="0" lvl="0" indent="0" algn="l" rtl="0">
                        <a:spcBef>
                          <a:spcPts val="0"/>
                        </a:spcBef>
                        <a:spcAft>
                          <a:spcPts val="0"/>
                        </a:spcAft>
                        <a:buNone/>
                      </a:pPr>
                      <a:r>
                        <a:rPr lang="en-GB" sz="1200" b="1" dirty="0">
                          <a:latin typeface="Century Gothic"/>
                          <a:ea typeface="Century Gothic"/>
                          <a:cs typeface="Century Gothic"/>
                          <a:sym typeface="Century Gothic"/>
                        </a:rPr>
                        <a:t>S</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65" name="Google Shape;265;p39"/>
          <p:cNvGraphicFramePr/>
          <p:nvPr/>
        </p:nvGraphicFramePr>
        <p:xfrm>
          <a:off x="6819325" y="3994150"/>
          <a:ext cx="2134475" cy="86862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observable = what something looks like.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66" name="Google Shape;266;p39"/>
          <p:cNvSpPr/>
          <p:nvPr/>
        </p:nvSpPr>
        <p:spPr>
          <a:xfrm>
            <a:off x="3838800" y="1476400"/>
            <a:ext cx="188100" cy="32136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9"/>
          <p:cNvSpPr txBox="1"/>
          <p:nvPr/>
        </p:nvSpPr>
        <p:spPr>
          <a:xfrm>
            <a:off x="4146500" y="2728863"/>
            <a:ext cx="702600" cy="7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More alike</a:t>
            </a:r>
            <a:endParaRPr>
              <a:latin typeface="Century Gothic"/>
              <a:ea typeface="Century Gothic"/>
              <a:cs typeface="Century Gothic"/>
              <a:sym typeface="Century Gothic"/>
            </a:endParaRPr>
          </a:p>
        </p:txBody>
      </p:sp>
      <p:graphicFrame>
        <p:nvGraphicFramePr>
          <p:cNvPr id="268" name="Google Shape;268;p39"/>
          <p:cNvGraphicFramePr/>
          <p:nvPr/>
        </p:nvGraphicFramePr>
        <p:xfrm>
          <a:off x="626325" y="1476400"/>
          <a:ext cx="2979950" cy="3066840"/>
        </p:xfrm>
        <a:graphic>
          <a:graphicData uri="http://schemas.openxmlformats.org/drawingml/2006/table">
            <a:tbl>
              <a:tblPr>
                <a:noFill/>
              </a:tblPr>
              <a:tblGrid>
                <a:gridCol w="1489975">
                  <a:extLst>
                    <a:ext uri="{9D8B030D-6E8A-4147-A177-3AD203B41FA5}">
                      <a16:colId xmlns:a16="http://schemas.microsoft.com/office/drawing/2014/main" val="20000"/>
                    </a:ext>
                  </a:extLst>
                </a:gridCol>
                <a:gridCol w="1489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sz="1600" b="1">
                          <a:latin typeface="Century Gothic"/>
                          <a:ea typeface="Century Gothic"/>
                          <a:cs typeface="Century Gothic"/>
                          <a:sym typeface="Century Gothic"/>
                        </a:rPr>
                        <a:t>K</a:t>
                      </a:r>
                      <a:r>
                        <a:rPr lang="en-GB" sz="1600">
                          <a:latin typeface="Century Gothic"/>
                          <a:ea typeface="Century Gothic"/>
                          <a:cs typeface="Century Gothic"/>
                          <a:sym typeface="Century Gothic"/>
                        </a:rPr>
                        <a:t>ing</a:t>
                      </a:r>
                      <a:endParaRPr sz="1600">
                        <a:latin typeface="Century Gothic"/>
                        <a:ea typeface="Century Gothic"/>
                        <a:cs typeface="Century Gothic"/>
                        <a:sym typeface="Century Gothic"/>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600" b="1">
                          <a:solidFill>
                            <a:schemeClr val="dk1"/>
                          </a:solidFill>
                          <a:highlight>
                            <a:schemeClr val="lt1"/>
                          </a:highlight>
                          <a:latin typeface="Century Gothic"/>
                          <a:ea typeface="Century Gothic"/>
                          <a:cs typeface="Century Gothic"/>
                          <a:sym typeface="Century Gothic"/>
                        </a:rPr>
                        <a:t>K</a:t>
                      </a:r>
                      <a:r>
                        <a:rPr lang="en-GB" sz="1600">
                          <a:solidFill>
                            <a:schemeClr val="dk1"/>
                          </a:solidFill>
                          <a:highlight>
                            <a:schemeClr val="lt1"/>
                          </a:highlight>
                          <a:latin typeface="Century Gothic"/>
                          <a:ea typeface="Century Gothic"/>
                          <a:cs typeface="Century Gothic"/>
                          <a:sym typeface="Century Gothic"/>
                        </a:rPr>
                        <a:t>ingdom</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600" b="1">
                          <a:latin typeface="Century Gothic"/>
                          <a:ea typeface="Century Gothic"/>
                          <a:cs typeface="Century Gothic"/>
                          <a:sym typeface="Century Gothic"/>
                        </a:rPr>
                        <a:t>P</a:t>
                      </a:r>
                      <a:r>
                        <a:rPr lang="en-GB" sz="1600">
                          <a:latin typeface="Century Gothic"/>
                          <a:ea typeface="Century Gothic"/>
                          <a:cs typeface="Century Gothic"/>
                          <a:sym typeface="Century Gothic"/>
                        </a:rPr>
                        <a:t>hillip</a:t>
                      </a:r>
                      <a:endParaRPr sz="1600">
                        <a:latin typeface="Century Gothic"/>
                        <a:ea typeface="Century Gothic"/>
                        <a:cs typeface="Century Gothic"/>
                        <a:sym typeface="Century Gothic"/>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600" b="1">
                          <a:solidFill>
                            <a:schemeClr val="dk1"/>
                          </a:solidFill>
                          <a:highlight>
                            <a:schemeClr val="lt1"/>
                          </a:highlight>
                          <a:latin typeface="Century Gothic"/>
                          <a:ea typeface="Century Gothic"/>
                          <a:cs typeface="Century Gothic"/>
                          <a:sym typeface="Century Gothic"/>
                        </a:rPr>
                        <a:t>P</a:t>
                      </a:r>
                      <a:r>
                        <a:rPr lang="en-GB" sz="1600">
                          <a:solidFill>
                            <a:schemeClr val="dk1"/>
                          </a:solidFill>
                          <a:highlight>
                            <a:schemeClr val="lt1"/>
                          </a:highlight>
                          <a:latin typeface="Century Gothic"/>
                          <a:ea typeface="Century Gothic"/>
                          <a:cs typeface="Century Gothic"/>
                          <a:sym typeface="Century Gothic"/>
                        </a:rPr>
                        <a:t>hylum</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600" b="1">
                          <a:latin typeface="Century Gothic"/>
                          <a:ea typeface="Century Gothic"/>
                          <a:cs typeface="Century Gothic"/>
                          <a:sym typeface="Century Gothic"/>
                        </a:rPr>
                        <a:t>C</a:t>
                      </a:r>
                      <a:r>
                        <a:rPr lang="en-GB" sz="1600">
                          <a:latin typeface="Century Gothic"/>
                          <a:ea typeface="Century Gothic"/>
                          <a:cs typeface="Century Gothic"/>
                          <a:sym typeface="Century Gothic"/>
                        </a:rPr>
                        <a:t>ame</a:t>
                      </a:r>
                      <a:endParaRPr sz="1600">
                        <a:latin typeface="Century Gothic"/>
                        <a:ea typeface="Century Gothic"/>
                        <a:cs typeface="Century Gothic"/>
                        <a:sym typeface="Century Gothic"/>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600" b="1">
                          <a:solidFill>
                            <a:schemeClr val="dk1"/>
                          </a:solidFill>
                          <a:highlight>
                            <a:schemeClr val="lt1"/>
                          </a:highlight>
                          <a:latin typeface="Century Gothic"/>
                          <a:ea typeface="Century Gothic"/>
                          <a:cs typeface="Century Gothic"/>
                          <a:sym typeface="Century Gothic"/>
                        </a:rPr>
                        <a:t>C</a:t>
                      </a:r>
                      <a:r>
                        <a:rPr lang="en-GB" sz="1600">
                          <a:solidFill>
                            <a:schemeClr val="dk1"/>
                          </a:solidFill>
                          <a:highlight>
                            <a:schemeClr val="lt1"/>
                          </a:highlight>
                          <a:latin typeface="Century Gothic"/>
                          <a:ea typeface="Century Gothic"/>
                          <a:cs typeface="Century Gothic"/>
                          <a:sym typeface="Century Gothic"/>
                        </a:rPr>
                        <a:t>lass</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600" b="1">
                          <a:latin typeface="Century Gothic"/>
                          <a:ea typeface="Century Gothic"/>
                          <a:cs typeface="Century Gothic"/>
                          <a:sym typeface="Century Gothic"/>
                        </a:rPr>
                        <a:t>O</a:t>
                      </a:r>
                      <a:r>
                        <a:rPr lang="en-GB" sz="1600">
                          <a:latin typeface="Century Gothic"/>
                          <a:ea typeface="Century Gothic"/>
                          <a:cs typeface="Century Gothic"/>
                          <a:sym typeface="Century Gothic"/>
                        </a:rPr>
                        <a:t>ver</a:t>
                      </a:r>
                      <a:endParaRPr sz="1600">
                        <a:latin typeface="Century Gothic"/>
                        <a:ea typeface="Century Gothic"/>
                        <a:cs typeface="Century Gothic"/>
                        <a:sym typeface="Century Gothic"/>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600" b="1">
                          <a:solidFill>
                            <a:schemeClr val="dk1"/>
                          </a:solidFill>
                          <a:highlight>
                            <a:schemeClr val="lt1"/>
                          </a:highlight>
                          <a:latin typeface="Century Gothic"/>
                          <a:ea typeface="Century Gothic"/>
                          <a:cs typeface="Century Gothic"/>
                          <a:sym typeface="Century Gothic"/>
                        </a:rPr>
                        <a:t>O</a:t>
                      </a:r>
                      <a:r>
                        <a:rPr lang="en-GB" sz="1600">
                          <a:solidFill>
                            <a:schemeClr val="dk1"/>
                          </a:solidFill>
                          <a:highlight>
                            <a:schemeClr val="lt1"/>
                          </a:highlight>
                          <a:latin typeface="Century Gothic"/>
                          <a:ea typeface="Century Gothic"/>
                          <a:cs typeface="Century Gothic"/>
                          <a:sym typeface="Century Gothic"/>
                        </a:rPr>
                        <a:t>rder</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sz="1600" b="1">
                          <a:latin typeface="Century Gothic"/>
                          <a:ea typeface="Century Gothic"/>
                          <a:cs typeface="Century Gothic"/>
                          <a:sym typeface="Century Gothic"/>
                        </a:rPr>
                        <a:t>F</a:t>
                      </a:r>
                      <a:r>
                        <a:rPr lang="en-GB" sz="1600">
                          <a:latin typeface="Century Gothic"/>
                          <a:ea typeface="Century Gothic"/>
                          <a:cs typeface="Century Gothic"/>
                          <a:sym typeface="Century Gothic"/>
                        </a:rPr>
                        <a:t>or</a:t>
                      </a:r>
                      <a:endParaRPr sz="1600">
                        <a:latin typeface="Century Gothic"/>
                        <a:ea typeface="Century Gothic"/>
                        <a:cs typeface="Century Gothic"/>
                        <a:sym typeface="Century Gothic"/>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600" b="1">
                          <a:solidFill>
                            <a:schemeClr val="dk1"/>
                          </a:solidFill>
                          <a:highlight>
                            <a:schemeClr val="lt1"/>
                          </a:highlight>
                          <a:latin typeface="Century Gothic"/>
                          <a:ea typeface="Century Gothic"/>
                          <a:cs typeface="Century Gothic"/>
                          <a:sym typeface="Century Gothic"/>
                        </a:rPr>
                        <a:t>F</a:t>
                      </a:r>
                      <a:r>
                        <a:rPr lang="en-GB" sz="1600">
                          <a:solidFill>
                            <a:schemeClr val="dk1"/>
                          </a:solidFill>
                          <a:highlight>
                            <a:schemeClr val="lt1"/>
                          </a:highlight>
                          <a:latin typeface="Century Gothic"/>
                          <a:ea typeface="Century Gothic"/>
                          <a:cs typeface="Century Gothic"/>
                          <a:sym typeface="Century Gothic"/>
                        </a:rPr>
                        <a:t>amily</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sz="1600" b="1">
                          <a:latin typeface="Century Gothic"/>
                          <a:ea typeface="Century Gothic"/>
                          <a:cs typeface="Century Gothic"/>
                          <a:sym typeface="Century Gothic"/>
                        </a:rPr>
                        <a:t>G</a:t>
                      </a:r>
                      <a:r>
                        <a:rPr lang="en-GB" sz="1600">
                          <a:latin typeface="Century Gothic"/>
                          <a:ea typeface="Century Gothic"/>
                          <a:cs typeface="Century Gothic"/>
                          <a:sym typeface="Century Gothic"/>
                        </a:rPr>
                        <a:t>ood</a:t>
                      </a:r>
                      <a:endParaRPr sz="1600">
                        <a:latin typeface="Century Gothic"/>
                        <a:ea typeface="Century Gothic"/>
                        <a:cs typeface="Century Gothic"/>
                        <a:sym typeface="Century Gothic"/>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600" b="1">
                          <a:solidFill>
                            <a:schemeClr val="dk1"/>
                          </a:solidFill>
                          <a:highlight>
                            <a:schemeClr val="lt1"/>
                          </a:highlight>
                          <a:latin typeface="Century Gothic"/>
                          <a:ea typeface="Century Gothic"/>
                          <a:cs typeface="Century Gothic"/>
                          <a:sym typeface="Century Gothic"/>
                        </a:rPr>
                        <a:t>G</a:t>
                      </a:r>
                      <a:r>
                        <a:rPr lang="en-GB" sz="1600">
                          <a:solidFill>
                            <a:schemeClr val="dk1"/>
                          </a:solidFill>
                          <a:highlight>
                            <a:schemeClr val="lt1"/>
                          </a:highlight>
                          <a:latin typeface="Century Gothic"/>
                          <a:ea typeface="Century Gothic"/>
                          <a:cs typeface="Century Gothic"/>
                          <a:sym typeface="Century Gothic"/>
                        </a:rPr>
                        <a:t>enus</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sz="1600" b="1">
                          <a:latin typeface="Century Gothic"/>
                          <a:ea typeface="Century Gothic"/>
                          <a:cs typeface="Century Gothic"/>
                          <a:sym typeface="Century Gothic"/>
                        </a:rPr>
                        <a:t>S</a:t>
                      </a:r>
                      <a:r>
                        <a:rPr lang="en-GB" sz="1600">
                          <a:latin typeface="Century Gothic"/>
                          <a:ea typeface="Century Gothic"/>
                          <a:cs typeface="Century Gothic"/>
                          <a:sym typeface="Century Gothic"/>
                        </a:rPr>
                        <a:t>paghetti</a:t>
                      </a:r>
                      <a:endParaRPr sz="1600">
                        <a:latin typeface="Century Gothic"/>
                        <a:ea typeface="Century Gothic"/>
                        <a:cs typeface="Century Gothic"/>
                        <a:sym typeface="Century Gothic"/>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600" b="1">
                          <a:solidFill>
                            <a:schemeClr val="dk1"/>
                          </a:solidFill>
                          <a:highlight>
                            <a:schemeClr val="lt1"/>
                          </a:highlight>
                          <a:latin typeface="Century Gothic"/>
                          <a:ea typeface="Century Gothic"/>
                          <a:cs typeface="Century Gothic"/>
                          <a:sym typeface="Century Gothic"/>
                        </a:rPr>
                        <a:t>S</a:t>
                      </a:r>
                      <a:r>
                        <a:rPr lang="en-GB" sz="1600">
                          <a:solidFill>
                            <a:schemeClr val="dk1"/>
                          </a:solidFill>
                          <a:highlight>
                            <a:schemeClr val="lt1"/>
                          </a:highlight>
                          <a:latin typeface="Century Gothic"/>
                          <a:ea typeface="Century Gothic"/>
                          <a:cs typeface="Century Gothic"/>
                          <a:sym typeface="Century Gothic"/>
                        </a:rPr>
                        <a:t>pecies</a:t>
                      </a:r>
                      <a:endParaRPr>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pic>
        <p:nvPicPr>
          <p:cNvPr id="9" name="Picture 2" descr="Image result for pencil">
            <a:extLst>
              <a:ext uri="{FF2B5EF4-FFF2-40B4-BE49-F238E27FC236}">
                <a16:creationId xmlns:a16="http://schemas.microsoft.com/office/drawing/2014/main" id="{B8F8FA4B-BF7C-43A9-89C0-7524DA83CF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658"/>
          <a:stretch/>
        </p:blipFill>
        <p:spPr bwMode="auto">
          <a:xfrm>
            <a:off x="8401722" y="28263"/>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500">
                <a:solidFill>
                  <a:schemeClr val="lt1"/>
                </a:solidFill>
              </a:rPr>
              <a:t>We will use the Linnaean classification system to compare organisms.</a:t>
            </a:r>
            <a:endParaRPr/>
          </a:p>
        </p:txBody>
      </p:sp>
      <p:sp>
        <p:nvSpPr>
          <p:cNvPr id="295" name="Google Shape;295;p42"/>
          <p:cNvSpPr txBox="1">
            <a:spLocks noGrp="1"/>
          </p:cNvSpPr>
          <p:nvPr>
            <p:ph type="body" idx="2"/>
          </p:nvPr>
        </p:nvSpPr>
        <p:spPr>
          <a:xfrm>
            <a:off x="453850" y="690925"/>
            <a:ext cx="6173700" cy="253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highlight>
                  <a:srgbClr val="FFFFFF"/>
                </a:highlight>
              </a:rPr>
              <a:t>The more classification levels the organisms have in common the more closely related they are, and the more similar they will look.</a:t>
            </a:r>
            <a:endParaRPr sz="1600">
              <a:solidFill>
                <a:schemeClr val="dk1"/>
              </a:solidFill>
              <a:highlight>
                <a:srgbClr val="FFFFFF"/>
              </a:highlight>
            </a:endParaRPr>
          </a:p>
          <a:p>
            <a:pPr marL="0" lvl="0" indent="0" algn="l" rtl="0">
              <a:spcBef>
                <a:spcPts val="1600"/>
              </a:spcBef>
              <a:spcAft>
                <a:spcPts val="0"/>
              </a:spcAft>
              <a:buNone/>
            </a:pPr>
            <a:endParaRPr sz="1600">
              <a:solidFill>
                <a:schemeClr val="dk1"/>
              </a:solidFill>
              <a:highlight>
                <a:srgbClr val="FFFFFF"/>
              </a:highlight>
            </a:endParaRPr>
          </a:p>
          <a:p>
            <a:pPr marL="0" lvl="0" indent="0" algn="l" rtl="0">
              <a:spcBef>
                <a:spcPts val="1600"/>
              </a:spcBef>
              <a:spcAft>
                <a:spcPts val="0"/>
              </a:spcAft>
              <a:buNone/>
            </a:pPr>
            <a:endParaRPr sz="1600">
              <a:solidFill>
                <a:schemeClr val="dk1"/>
              </a:solidFill>
              <a:highlight>
                <a:srgbClr val="FFFFFF"/>
              </a:highlight>
            </a:endParaRPr>
          </a:p>
          <a:p>
            <a:pPr marL="0" lvl="0" indent="0" algn="l" rtl="0">
              <a:spcBef>
                <a:spcPts val="1600"/>
              </a:spcBef>
              <a:spcAft>
                <a:spcPts val="0"/>
              </a:spcAft>
              <a:buNone/>
            </a:pPr>
            <a:endParaRPr sz="1600">
              <a:solidFill>
                <a:schemeClr val="dk1"/>
              </a:solidFill>
              <a:highlight>
                <a:srgbClr val="FFFFFF"/>
              </a:highlight>
            </a:endParaRPr>
          </a:p>
          <a:p>
            <a:pPr marL="0" lvl="0" indent="0" algn="l" rtl="0">
              <a:spcBef>
                <a:spcPts val="1600"/>
              </a:spcBef>
              <a:spcAft>
                <a:spcPts val="0"/>
              </a:spcAft>
              <a:buNone/>
            </a:pPr>
            <a:endParaRPr sz="1600">
              <a:solidFill>
                <a:schemeClr val="dk1"/>
              </a:solidFill>
              <a:highlight>
                <a:srgbClr val="FFFFFF"/>
              </a:highlight>
            </a:endParaRPr>
          </a:p>
          <a:p>
            <a:pPr marL="0" lvl="0" indent="0" algn="l" rtl="0">
              <a:spcBef>
                <a:spcPts val="1600"/>
              </a:spcBef>
              <a:spcAft>
                <a:spcPts val="1600"/>
              </a:spcAft>
              <a:buNone/>
            </a:pPr>
            <a:endParaRPr sz="1600">
              <a:solidFill>
                <a:schemeClr val="dk1"/>
              </a:solidFill>
              <a:highlight>
                <a:srgbClr val="FFFFFF"/>
              </a:highlight>
            </a:endParaRPr>
          </a:p>
        </p:txBody>
      </p:sp>
      <p:graphicFrame>
        <p:nvGraphicFramePr>
          <p:cNvPr id="296" name="Google Shape;296;p42"/>
          <p:cNvGraphicFramePr/>
          <p:nvPr/>
        </p:nvGraphicFramePr>
        <p:xfrm>
          <a:off x="6815247" y="242876"/>
          <a:ext cx="2142625" cy="153918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309325">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803675">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Which two organisms are more closely related?</a:t>
                      </a:r>
                      <a:endParaRPr sz="1100" dirty="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dirty="0">
                          <a:latin typeface="Century Gothic"/>
                          <a:ea typeface="Century Gothic"/>
                          <a:cs typeface="Century Gothic"/>
                          <a:sym typeface="Century Gothic"/>
                        </a:rPr>
                        <a:t>Lion &amp; Tiger</a:t>
                      </a:r>
                      <a:endParaRPr sz="1100" dirty="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dirty="0">
                          <a:latin typeface="Century Gothic"/>
                          <a:ea typeface="Century Gothic"/>
                          <a:cs typeface="Century Gothic"/>
                          <a:sym typeface="Century Gothic"/>
                        </a:rPr>
                        <a:t>Lion &amp; Cat</a:t>
                      </a:r>
                      <a:endParaRPr sz="1100" dirty="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dirty="0">
                          <a:latin typeface="Century Gothic"/>
                          <a:ea typeface="Century Gothic"/>
                          <a:cs typeface="Century Gothic"/>
                          <a:sym typeface="Century Gothic"/>
                        </a:rPr>
                        <a:t>Tiger &amp; Cat</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97" name="Google Shape;297;p42"/>
          <p:cNvGraphicFramePr/>
          <p:nvPr/>
        </p:nvGraphicFramePr>
        <p:xfrm>
          <a:off x="613800" y="1624700"/>
          <a:ext cx="5300850" cy="3239470"/>
        </p:xfrm>
        <a:graphic>
          <a:graphicData uri="http://schemas.openxmlformats.org/drawingml/2006/table">
            <a:tbl>
              <a:tblPr>
                <a:noFill/>
              </a:tblPr>
              <a:tblGrid>
                <a:gridCol w="1041575">
                  <a:extLst>
                    <a:ext uri="{9D8B030D-6E8A-4147-A177-3AD203B41FA5}">
                      <a16:colId xmlns:a16="http://schemas.microsoft.com/office/drawing/2014/main" val="20000"/>
                    </a:ext>
                  </a:extLst>
                </a:gridCol>
                <a:gridCol w="1401675">
                  <a:extLst>
                    <a:ext uri="{9D8B030D-6E8A-4147-A177-3AD203B41FA5}">
                      <a16:colId xmlns:a16="http://schemas.microsoft.com/office/drawing/2014/main" val="20001"/>
                    </a:ext>
                  </a:extLst>
                </a:gridCol>
                <a:gridCol w="1532375">
                  <a:extLst>
                    <a:ext uri="{9D8B030D-6E8A-4147-A177-3AD203B41FA5}">
                      <a16:colId xmlns:a16="http://schemas.microsoft.com/office/drawing/2014/main" val="20002"/>
                    </a:ext>
                  </a:extLst>
                </a:gridCol>
                <a:gridCol w="13252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Example</a:t>
                      </a:r>
                      <a:endParaRPr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Lion</a:t>
                      </a:r>
                      <a:endParaRPr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Tiger</a:t>
                      </a:r>
                      <a:endParaRPr b="1">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Cat</a:t>
                      </a:r>
                      <a:endParaRPr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K</a:t>
                      </a:r>
                      <a:r>
                        <a:rPr lang="en-GB">
                          <a:solidFill>
                            <a:schemeClr val="dk1"/>
                          </a:solidFill>
                          <a:highlight>
                            <a:schemeClr val="lt1"/>
                          </a:highlight>
                          <a:latin typeface="Century Gothic"/>
                          <a:ea typeface="Century Gothic"/>
                          <a:cs typeface="Century Gothic"/>
                          <a:sym typeface="Century Gothic"/>
                        </a:rPr>
                        <a:t>ingdom</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P</a:t>
                      </a:r>
                      <a:r>
                        <a:rPr lang="en-GB">
                          <a:solidFill>
                            <a:schemeClr val="dk1"/>
                          </a:solidFill>
                          <a:highlight>
                            <a:schemeClr val="lt1"/>
                          </a:highlight>
                          <a:latin typeface="Century Gothic"/>
                          <a:ea typeface="Century Gothic"/>
                          <a:cs typeface="Century Gothic"/>
                          <a:sym typeface="Century Gothic"/>
                        </a:rPr>
                        <a:t>hylum</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Chordata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Chordata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Chordata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C</a:t>
                      </a:r>
                      <a:r>
                        <a:rPr lang="en-GB">
                          <a:solidFill>
                            <a:schemeClr val="dk1"/>
                          </a:solidFill>
                          <a:highlight>
                            <a:schemeClr val="lt1"/>
                          </a:highlight>
                          <a:latin typeface="Century Gothic"/>
                          <a:ea typeface="Century Gothic"/>
                          <a:cs typeface="Century Gothic"/>
                          <a:sym typeface="Century Gothic"/>
                        </a:rPr>
                        <a:t>lass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Mammalia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Mammalia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Mammalia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O</a:t>
                      </a:r>
                      <a:r>
                        <a:rPr lang="en-GB">
                          <a:solidFill>
                            <a:schemeClr val="dk1"/>
                          </a:solidFill>
                          <a:highlight>
                            <a:schemeClr val="lt1"/>
                          </a:highlight>
                          <a:latin typeface="Century Gothic"/>
                          <a:ea typeface="Century Gothic"/>
                          <a:cs typeface="Century Gothic"/>
                          <a:sym typeface="Century Gothic"/>
                        </a:rPr>
                        <a:t>rder</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entury Gothic"/>
                          <a:ea typeface="Century Gothic"/>
                          <a:cs typeface="Century Gothic"/>
                          <a:sym typeface="Century Gothic"/>
                        </a:rPr>
                        <a:t>Carnivora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Carnivora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Carnivora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F</a:t>
                      </a:r>
                      <a:r>
                        <a:rPr lang="en-GB">
                          <a:solidFill>
                            <a:schemeClr val="dk1"/>
                          </a:solidFill>
                          <a:highlight>
                            <a:schemeClr val="lt1"/>
                          </a:highlight>
                          <a:latin typeface="Century Gothic"/>
                          <a:ea typeface="Century Gothic"/>
                          <a:cs typeface="Century Gothic"/>
                          <a:sym typeface="Century Gothic"/>
                        </a:rPr>
                        <a:t>amily</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Felidae</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Felidae</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entury Gothic"/>
                          <a:ea typeface="Century Gothic"/>
                          <a:cs typeface="Century Gothic"/>
                          <a:sym typeface="Century Gothic"/>
                        </a:rPr>
                        <a:t>Felidae</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G</a:t>
                      </a:r>
                      <a:r>
                        <a:rPr lang="en-GB">
                          <a:solidFill>
                            <a:schemeClr val="dk1"/>
                          </a:solidFill>
                          <a:highlight>
                            <a:schemeClr val="lt1"/>
                          </a:highlight>
                          <a:latin typeface="Century Gothic"/>
                          <a:ea typeface="Century Gothic"/>
                          <a:cs typeface="Century Gothic"/>
                          <a:sym typeface="Century Gothic"/>
                        </a:rPr>
                        <a:t>enus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Panthera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Panthera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Felis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S</a:t>
                      </a:r>
                      <a:r>
                        <a:rPr lang="en-GB">
                          <a:solidFill>
                            <a:schemeClr val="dk1"/>
                          </a:solidFill>
                          <a:highlight>
                            <a:schemeClr val="lt1"/>
                          </a:highlight>
                          <a:latin typeface="Century Gothic"/>
                          <a:ea typeface="Century Gothic"/>
                          <a:cs typeface="Century Gothic"/>
                          <a:sym typeface="Century Gothic"/>
                        </a:rPr>
                        <a:t>pecies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i="1">
                          <a:solidFill>
                            <a:schemeClr val="dk1"/>
                          </a:solidFill>
                          <a:latin typeface="Century Gothic"/>
                          <a:ea typeface="Century Gothic"/>
                          <a:cs typeface="Century Gothic"/>
                          <a:sym typeface="Century Gothic"/>
                        </a:rPr>
                        <a:t>Panthera leo</a:t>
                      </a:r>
                      <a:endParaRPr i="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i="1">
                          <a:latin typeface="Century Gothic"/>
                          <a:ea typeface="Century Gothic"/>
                          <a:cs typeface="Century Gothic"/>
                          <a:sym typeface="Century Gothic"/>
                        </a:rPr>
                        <a:t>Panthera tigris</a:t>
                      </a:r>
                      <a:endParaRPr i="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i="1">
                          <a:latin typeface="Century Gothic"/>
                          <a:ea typeface="Century Gothic"/>
                          <a:cs typeface="Century Gothic"/>
                          <a:sym typeface="Century Gothic"/>
                        </a:rPr>
                        <a:t>Felis catus</a:t>
                      </a:r>
                      <a:endParaRPr i="1">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298" name="Google Shape;298;p42"/>
          <p:cNvPicPr preferRelativeResize="0"/>
          <p:nvPr/>
        </p:nvPicPr>
        <p:blipFill rotWithShape="1">
          <a:blip r:embed="rId3">
            <a:alphaModFix/>
          </a:blip>
          <a:srcRect t="8381" b="8389"/>
          <a:stretch/>
        </p:blipFill>
        <p:spPr>
          <a:xfrm>
            <a:off x="6910988" y="1948238"/>
            <a:ext cx="1951148" cy="1097523"/>
          </a:xfrm>
          <a:prstGeom prst="rect">
            <a:avLst/>
          </a:prstGeom>
          <a:noFill/>
          <a:ln w="9525" cap="flat" cmpd="sng">
            <a:solidFill>
              <a:schemeClr val="dk2"/>
            </a:solidFill>
            <a:prstDash val="solid"/>
            <a:round/>
            <a:headEnd type="none" w="sm" len="sm"/>
            <a:tailEnd type="none" w="sm" len="sm"/>
          </a:ln>
        </p:spPr>
      </p:pic>
      <p:pic>
        <p:nvPicPr>
          <p:cNvPr id="299" name="Google Shape;299;p42"/>
          <p:cNvPicPr preferRelativeResize="0"/>
          <p:nvPr/>
        </p:nvPicPr>
        <p:blipFill rotWithShape="1">
          <a:blip r:embed="rId4">
            <a:alphaModFix/>
          </a:blip>
          <a:srcRect t="7813" b="7813"/>
          <a:stretch/>
        </p:blipFill>
        <p:spPr>
          <a:xfrm>
            <a:off x="6964525" y="3045750"/>
            <a:ext cx="1844078" cy="1037297"/>
          </a:xfrm>
          <a:prstGeom prst="rect">
            <a:avLst/>
          </a:prstGeom>
          <a:noFill/>
          <a:ln w="9525" cap="flat" cmpd="sng">
            <a:solidFill>
              <a:schemeClr val="dk2"/>
            </a:solidFill>
            <a:prstDash val="solid"/>
            <a:round/>
            <a:headEnd type="none" w="sm" len="sm"/>
            <a:tailEnd type="none" w="sm" len="sm"/>
          </a:ln>
        </p:spPr>
      </p:pic>
      <p:pic>
        <p:nvPicPr>
          <p:cNvPr id="300" name="Google Shape;300;p42"/>
          <p:cNvPicPr preferRelativeResize="0"/>
          <p:nvPr/>
        </p:nvPicPr>
        <p:blipFill rotWithShape="1">
          <a:blip r:embed="rId5">
            <a:alphaModFix/>
          </a:blip>
          <a:srcRect t="7813" b="7813"/>
          <a:stretch/>
        </p:blipFill>
        <p:spPr>
          <a:xfrm>
            <a:off x="6964518" y="3993300"/>
            <a:ext cx="1844084" cy="103729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rgbClr val="FFFFFF"/>
                </a:solidFill>
              </a:rPr>
              <a:t>We will name organisms using scientific conventions.</a:t>
            </a:r>
            <a:endParaRPr/>
          </a:p>
        </p:txBody>
      </p:sp>
      <p:sp>
        <p:nvSpPr>
          <p:cNvPr id="244" name="Google Shape;244;p37"/>
          <p:cNvSpPr txBox="1">
            <a:spLocks noGrp="1"/>
          </p:cNvSpPr>
          <p:nvPr>
            <p:ph type="body" idx="2"/>
          </p:nvPr>
        </p:nvSpPr>
        <p:spPr>
          <a:xfrm>
            <a:off x="440325" y="704275"/>
            <a:ext cx="6060900" cy="29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A scientific name is written in two parts. This is known as binomial₁ nomenclature</a:t>
            </a:r>
            <a:r>
              <a:rPr lang="en-GB" sz="1400">
                <a:solidFill>
                  <a:schemeClr val="dk1"/>
                </a:solidFill>
              </a:rPr>
              <a:t>₂</a:t>
            </a:r>
            <a:r>
              <a:rPr lang="en-GB" sz="1400"/>
              <a:t>. </a:t>
            </a:r>
            <a:endParaRPr sz="1400"/>
          </a:p>
          <a:p>
            <a:pPr marL="0" lvl="0" indent="0" algn="l" rtl="0">
              <a:spcBef>
                <a:spcPts val="1600"/>
              </a:spcBef>
              <a:spcAft>
                <a:spcPts val="0"/>
              </a:spcAft>
              <a:buNone/>
            </a:pPr>
            <a:r>
              <a:rPr lang="en-GB" sz="1400"/>
              <a:t>Part one: genus name </a:t>
            </a:r>
            <a:endParaRPr sz="1400"/>
          </a:p>
          <a:p>
            <a:pPr marL="0" lvl="0" indent="0" algn="l" rtl="0">
              <a:spcBef>
                <a:spcPts val="1600"/>
              </a:spcBef>
              <a:spcAft>
                <a:spcPts val="0"/>
              </a:spcAft>
              <a:buNone/>
            </a:pPr>
            <a:r>
              <a:rPr lang="en-GB" sz="1400"/>
              <a:t>Part two: species name</a:t>
            </a:r>
            <a:endParaRPr sz="1400"/>
          </a:p>
          <a:p>
            <a:pPr marL="0" lvl="0" indent="0" algn="l" rtl="0">
              <a:spcBef>
                <a:spcPts val="1600"/>
              </a:spcBef>
              <a:spcAft>
                <a:spcPts val="0"/>
              </a:spcAft>
              <a:buNone/>
            </a:pPr>
            <a:r>
              <a:rPr lang="en-GB" sz="1400"/>
              <a:t>Every individual species has its own scientific name. There are 8.7 million species all with their own scientific name using genus and species. </a:t>
            </a:r>
            <a:endParaRPr sz="1400"/>
          </a:p>
          <a:p>
            <a:pPr marL="0" lvl="0" indent="0" algn="l" rtl="0">
              <a:spcBef>
                <a:spcPts val="1600"/>
              </a:spcBef>
              <a:spcAft>
                <a:spcPts val="1600"/>
              </a:spcAft>
              <a:buNone/>
            </a:pPr>
            <a:r>
              <a:rPr lang="en-GB" sz="1400"/>
              <a:t>The Kingdom to Family aren’t used in naming to keep it simple. </a:t>
            </a:r>
            <a:endParaRPr sz="1400"/>
          </a:p>
        </p:txBody>
      </p:sp>
      <p:graphicFrame>
        <p:nvGraphicFramePr>
          <p:cNvPr id="245" name="Google Shape;245;p37"/>
          <p:cNvGraphicFramePr/>
          <p:nvPr/>
        </p:nvGraphicFramePr>
        <p:xfrm>
          <a:off x="6837850" y="358825"/>
          <a:ext cx="2142625" cy="12039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Why does a scientific name only need to include genus and species?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6" name="Google Shape;246;p37"/>
          <p:cNvGraphicFramePr/>
          <p:nvPr/>
        </p:nvGraphicFramePr>
        <p:xfrm>
          <a:off x="6689588" y="4041900"/>
          <a:ext cx="2134475" cy="86862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two name.</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2 - naming system.</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47" name="Google Shape;247;p37"/>
          <p:cNvPicPr preferRelativeResize="0"/>
          <p:nvPr/>
        </p:nvPicPr>
        <p:blipFill rotWithShape="1">
          <a:blip r:embed="rId3">
            <a:alphaModFix/>
          </a:blip>
          <a:srcRect l="3197" r="4644"/>
          <a:stretch/>
        </p:blipFill>
        <p:spPr>
          <a:xfrm>
            <a:off x="6215706" y="1524338"/>
            <a:ext cx="2764773" cy="2403537"/>
          </a:xfrm>
          <a:prstGeom prst="rect">
            <a:avLst/>
          </a:prstGeom>
          <a:noFill/>
          <a:ln>
            <a:noFill/>
          </a:ln>
        </p:spPr>
      </p:pic>
      <p:sp>
        <p:nvSpPr>
          <p:cNvPr id="248" name="Google Shape;248;p37"/>
          <p:cNvSpPr txBox="1"/>
          <p:nvPr/>
        </p:nvSpPr>
        <p:spPr>
          <a:xfrm>
            <a:off x="476775" y="3566000"/>
            <a:ext cx="5988000" cy="146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b="1">
                <a:solidFill>
                  <a:schemeClr val="dk1"/>
                </a:solidFill>
                <a:highlight>
                  <a:srgbClr val="FFFFFF"/>
                </a:highlight>
                <a:latin typeface="Century Gothic"/>
                <a:ea typeface="Century Gothic"/>
                <a:cs typeface="Century Gothic"/>
                <a:sym typeface="Century Gothic"/>
              </a:rPr>
              <a:t>Common name: House cat</a:t>
            </a:r>
            <a:endParaRPr sz="1200" b="1">
              <a:solidFill>
                <a:schemeClr val="dk1"/>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200" b="1">
                <a:solidFill>
                  <a:schemeClr val="dk1"/>
                </a:solidFill>
                <a:highlight>
                  <a:srgbClr val="FFFFFF"/>
                </a:highlight>
                <a:latin typeface="Century Gothic"/>
                <a:ea typeface="Century Gothic"/>
                <a:cs typeface="Century Gothic"/>
                <a:sym typeface="Century Gothic"/>
              </a:rPr>
              <a:t>Scientific name: </a:t>
            </a:r>
            <a:r>
              <a:rPr lang="en-GB" sz="1200" b="1" i="1">
                <a:solidFill>
                  <a:schemeClr val="dk1"/>
                </a:solidFill>
                <a:highlight>
                  <a:srgbClr val="FFFFFF"/>
                </a:highlight>
                <a:latin typeface="Century Gothic"/>
                <a:ea typeface="Century Gothic"/>
                <a:cs typeface="Century Gothic"/>
                <a:sym typeface="Century Gothic"/>
              </a:rPr>
              <a:t>Felis catus </a:t>
            </a:r>
            <a:endParaRPr sz="1200" b="1" i="1">
              <a:solidFill>
                <a:schemeClr val="dk1"/>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200">
                <a:solidFill>
                  <a:schemeClr val="dk1"/>
                </a:solidFill>
                <a:highlight>
                  <a:srgbClr val="FFFFFF"/>
                </a:highlight>
                <a:latin typeface="Century Gothic"/>
                <a:ea typeface="Century Gothic"/>
                <a:cs typeface="Century Gothic"/>
                <a:sym typeface="Century Gothic"/>
              </a:rPr>
              <a:t>Animalia-- Chordata -- Mammalia-- Carnivora-- Felidae-- </a:t>
            </a:r>
            <a:r>
              <a:rPr lang="en-GB" sz="1200" i="1">
                <a:solidFill>
                  <a:schemeClr val="dk1"/>
                </a:solidFill>
                <a:highlight>
                  <a:srgbClr val="FFFFFF"/>
                </a:highlight>
                <a:latin typeface="Century Gothic"/>
                <a:ea typeface="Century Gothic"/>
                <a:cs typeface="Century Gothic"/>
                <a:sym typeface="Century Gothic"/>
              </a:rPr>
              <a:t>Felis-- catus </a:t>
            </a:r>
            <a:endParaRPr sz="1200" i="1">
              <a:solidFill>
                <a:schemeClr val="dk1"/>
              </a:solidFill>
              <a:highlight>
                <a:srgbClr val="FFFFFF"/>
              </a:highlight>
              <a:latin typeface="Century Gothic"/>
              <a:ea typeface="Century Gothic"/>
              <a:cs typeface="Century Gothic"/>
              <a:sym typeface="Century Gothic"/>
            </a:endParaRPr>
          </a:p>
          <a:p>
            <a:pPr marL="0" lvl="0" indent="0" algn="l" rtl="0">
              <a:spcBef>
                <a:spcPts val="0"/>
              </a:spcBef>
              <a:spcAft>
                <a:spcPts val="0"/>
              </a:spcAft>
              <a:buNone/>
            </a:pPr>
            <a:endParaRPr sz="1200" b="1">
              <a:solidFill>
                <a:schemeClr val="dk1"/>
              </a:solidFill>
              <a:highlight>
                <a:srgbClr val="FFFFFF"/>
              </a:highlight>
              <a:latin typeface="Century Gothic"/>
              <a:ea typeface="Century Gothic"/>
              <a:cs typeface="Century Gothic"/>
              <a:sym typeface="Century Gothic"/>
            </a:endParaRPr>
          </a:p>
          <a:p>
            <a:pPr marL="0" lvl="0" indent="0" algn="l" rtl="0">
              <a:spcBef>
                <a:spcPts val="0"/>
              </a:spcBef>
              <a:spcAft>
                <a:spcPts val="0"/>
              </a:spcAft>
              <a:buNone/>
            </a:pPr>
            <a:r>
              <a:rPr lang="en-GB" sz="1200" b="1">
                <a:solidFill>
                  <a:schemeClr val="dk1"/>
                </a:solidFill>
                <a:highlight>
                  <a:srgbClr val="FFFFFF"/>
                </a:highlight>
                <a:latin typeface="Century Gothic"/>
                <a:ea typeface="Century Gothic"/>
                <a:cs typeface="Century Gothic"/>
                <a:sym typeface="Century Gothic"/>
              </a:rPr>
              <a:t>Common name: dog  </a:t>
            </a:r>
            <a:endParaRPr sz="1200" b="1">
              <a:solidFill>
                <a:schemeClr val="dk1"/>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200" b="1">
                <a:solidFill>
                  <a:schemeClr val="dk1"/>
                </a:solidFill>
                <a:highlight>
                  <a:srgbClr val="FFFFFF"/>
                </a:highlight>
                <a:latin typeface="Century Gothic"/>
                <a:ea typeface="Century Gothic"/>
                <a:cs typeface="Century Gothic"/>
                <a:sym typeface="Century Gothic"/>
              </a:rPr>
              <a:t>Scientific name:</a:t>
            </a:r>
            <a:r>
              <a:rPr lang="en-GB" sz="1200" b="1" i="1">
                <a:solidFill>
                  <a:schemeClr val="dk1"/>
                </a:solidFill>
                <a:highlight>
                  <a:srgbClr val="FFFFFF"/>
                </a:highlight>
                <a:latin typeface="Century Gothic"/>
                <a:ea typeface="Century Gothic"/>
                <a:cs typeface="Century Gothic"/>
                <a:sym typeface="Century Gothic"/>
              </a:rPr>
              <a:t> Canis familiarus</a:t>
            </a:r>
            <a:endParaRPr sz="1200" b="1" i="1">
              <a:solidFill>
                <a:schemeClr val="dk1"/>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200">
                <a:solidFill>
                  <a:schemeClr val="dk1"/>
                </a:solidFill>
                <a:highlight>
                  <a:srgbClr val="FFFFFF"/>
                </a:highlight>
                <a:latin typeface="Century Gothic"/>
                <a:ea typeface="Century Gothic"/>
                <a:cs typeface="Century Gothic"/>
                <a:sym typeface="Century Gothic"/>
              </a:rPr>
              <a:t>Animalia-- Chordata -- Mammalia-- Carnivora-- Canidae -- </a:t>
            </a:r>
            <a:r>
              <a:rPr lang="en-GB" sz="1200" i="1">
                <a:solidFill>
                  <a:schemeClr val="dk1"/>
                </a:solidFill>
                <a:highlight>
                  <a:srgbClr val="FFFFFF"/>
                </a:highlight>
                <a:latin typeface="Century Gothic"/>
                <a:ea typeface="Century Gothic"/>
                <a:cs typeface="Century Gothic"/>
                <a:sym typeface="Century Gothic"/>
              </a:rPr>
              <a:t>Canis -- familiarus</a:t>
            </a:r>
            <a:endParaRPr sz="1200" i="1">
              <a:solidFill>
                <a:schemeClr val="dk1"/>
              </a:solidFill>
              <a:highlight>
                <a:srgbClr val="FFFFFF"/>
              </a:highlight>
              <a:latin typeface="Century Gothic"/>
              <a:ea typeface="Century Gothic"/>
              <a:cs typeface="Century Gothic"/>
              <a:sym typeface="Century Gothic"/>
            </a:endParaRPr>
          </a:p>
        </p:txBody>
      </p:sp>
      <p:sp>
        <p:nvSpPr>
          <p:cNvPr id="249" name="Google Shape;249;p37"/>
          <p:cNvSpPr/>
          <p:nvPr/>
        </p:nvSpPr>
        <p:spPr>
          <a:xfrm>
            <a:off x="4672875" y="3986400"/>
            <a:ext cx="1210800" cy="409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250" name="Google Shape;250;p37"/>
          <p:cNvSpPr/>
          <p:nvPr/>
        </p:nvSpPr>
        <p:spPr>
          <a:xfrm>
            <a:off x="4799950" y="4733825"/>
            <a:ext cx="1596600" cy="409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pic>
        <p:nvPicPr>
          <p:cNvPr id="10" name="Picture 2" descr="Image result for pencil">
            <a:extLst>
              <a:ext uri="{FF2B5EF4-FFF2-40B4-BE49-F238E27FC236}">
                <a16:creationId xmlns:a16="http://schemas.microsoft.com/office/drawing/2014/main" id="{547E7336-D717-4234-8A3E-3FD8E38500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401722" y="28263"/>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500">
                <a:solidFill>
                  <a:schemeClr val="lt1"/>
                </a:solidFill>
              </a:rPr>
              <a:t>We will use the Linnaean classification system to compare organisms.</a:t>
            </a:r>
            <a:endParaRPr/>
          </a:p>
        </p:txBody>
      </p:sp>
      <p:sp>
        <p:nvSpPr>
          <p:cNvPr id="295" name="Google Shape;295;p42"/>
          <p:cNvSpPr txBox="1">
            <a:spLocks noGrp="1"/>
          </p:cNvSpPr>
          <p:nvPr>
            <p:ph type="body" idx="2"/>
          </p:nvPr>
        </p:nvSpPr>
        <p:spPr>
          <a:xfrm>
            <a:off x="453850" y="690925"/>
            <a:ext cx="6173700" cy="253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highlight>
                  <a:srgbClr val="FFFFFF"/>
                </a:highlight>
              </a:rPr>
              <a:t>The more classification levels the organisms have in common the more closely related they are, and the more similar they will look.</a:t>
            </a:r>
            <a:endParaRPr sz="1600">
              <a:solidFill>
                <a:schemeClr val="dk1"/>
              </a:solidFill>
              <a:highlight>
                <a:srgbClr val="FFFFFF"/>
              </a:highlight>
            </a:endParaRPr>
          </a:p>
          <a:p>
            <a:pPr marL="0" lvl="0" indent="0" algn="l" rtl="0">
              <a:spcBef>
                <a:spcPts val="1600"/>
              </a:spcBef>
              <a:spcAft>
                <a:spcPts val="0"/>
              </a:spcAft>
              <a:buNone/>
            </a:pPr>
            <a:endParaRPr sz="1600">
              <a:solidFill>
                <a:schemeClr val="dk1"/>
              </a:solidFill>
              <a:highlight>
                <a:srgbClr val="FFFFFF"/>
              </a:highlight>
            </a:endParaRPr>
          </a:p>
          <a:p>
            <a:pPr marL="0" lvl="0" indent="0" algn="l" rtl="0">
              <a:spcBef>
                <a:spcPts val="1600"/>
              </a:spcBef>
              <a:spcAft>
                <a:spcPts val="0"/>
              </a:spcAft>
              <a:buNone/>
            </a:pPr>
            <a:endParaRPr sz="1600">
              <a:solidFill>
                <a:schemeClr val="dk1"/>
              </a:solidFill>
              <a:highlight>
                <a:srgbClr val="FFFFFF"/>
              </a:highlight>
            </a:endParaRPr>
          </a:p>
          <a:p>
            <a:pPr marL="0" lvl="0" indent="0" algn="l" rtl="0">
              <a:spcBef>
                <a:spcPts val="1600"/>
              </a:spcBef>
              <a:spcAft>
                <a:spcPts val="0"/>
              </a:spcAft>
              <a:buNone/>
            </a:pPr>
            <a:endParaRPr sz="1600">
              <a:solidFill>
                <a:schemeClr val="dk1"/>
              </a:solidFill>
              <a:highlight>
                <a:srgbClr val="FFFFFF"/>
              </a:highlight>
            </a:endParaRPr>
          </a:p>
          <a:p>
            <a:pPr marL="0" lvl="0" indent="0" algn="l" rtl="0">
              <a:spcBef>
                <a:spcPts val="1600"/>
              </a:spcBef>
              <a:spcAft>
                <a:spcPts val="0"/>
              </a:spcAft>
              <a:buNone/>
            </a:pPr>
            <a:endParaRPr sz="1600">
              <a:solidFill>
                <a:schemeClr val="dk1"/>
              </a:solidFill>
              <a:highlight>
                <a:srgbClr val="FFFFFF"/>
              </a:highlight>
            </a:endParaRPr>
          </a:p>
          <a:p>
            <a:pPr marL="0" lvl="0" indent="0" algn="l" rtl="0">
              <a:spcBef>
                <a:spcPts val="1600"/>
              </a:spcBef>
              <a:spcAft>
                <a:spcPts val="1600"/>
              </a:spcAft>
              <a:buNone/>
            </a:pPr>
            <a:endParaRPr sz="1600">
              <a:solidFill>
                <a:schemeClr val="dk1"/>
              </a:solidFill>
              <a:highlight>
                <a:srgbClr val="FFFFFF"/>
              </a:highlight>
            </a:endParaRPr>
          </a:p>
        </p:txBody>
      </p:sp>
      <p:graphicFrame>
        <p:nvGraphicFramePr>
          <p:cNvPr id="296" name="Google Shape;296;p42"/>
          <p:cNvGraphicFramePr/>
          <p:nvPr/>
        </p:nvGraphicFramePr>
        <p:xfrm>
          <a:off x="6815247" y="242876"/>
          <a:ext cx="2142625" cy="153918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309325">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803675">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Which two organisms are more closely related?</a:t>
                      </a:r>
                      <a:endParaRPr sz="1100" dirty="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dirty="0">
                          <a:latin typeface="Century Gothic"/>
                          <a:ea typeface="Century Gothic"/>
                          <a:cs typeface="Century Gothic"/>
                          <a:sym typeface="Century Gothic"/>
                        </a:rPr>
                        <a:t>Lion &amp; Tiger</a:t>
                      </a:r>
                      <a:endParaRPr sz="1100" dirty="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dirty="0">
                          <a:latin typeface="Century Gothic"/>
                          <a:ea typeface="Century Gothic"/>
                          <a:cs typeface="Century Gothic"/>
                          <a:sym typeface="Century Gothic"/>
                        </a:rPr>
                        <a:t>Lion &amp; Cat</a:t>
                      </a:r>
                      <a:endParaRPr sz="1100" dirty="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UcPeriod"/>
                      </a:pPr>
                      <a:r>
                        <a:rPr lang="en-GB" sz="1100" dirty="0">
                          <a:latin typeface="Century Gothic"/>
                          <a:ea typeface="Century Gothic"/>
                          <a:cs typeface="Century Gothic"/>
                          <a:sym typeface="Century Gothic"/>
                        </a:rPr>
                        <a:t>Tiger &amp; Cat</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97" name="Google Shape;297;p42"/>
          <p:cNvGraphicFramePr/>
          <p:nvPr>
            <p:extLst>
              <p:ext uri="{D42A27DB-BD31-4B8C-83A1-F6EECF244321}">
                <p14:modId xmlns:p14="http://schemas.microsoft.com/office/powerpoint/2010/main" val="1948714461"/>
              </p:ext>
            </p:extLst>
          </p:nvPr>
        </p:nvGraphicFramePr>
        <p:xfrm>
          <a:off x="613800" y="1624700"/>
          <a:ext cx="5300850" cy="3239470"/>
        </p:xfrm>
        <a:graphic>
          <a:graphicData uri="http://schemas.openxmlformats.org/drawingml/2006/table">
            <a:tbl>
              <a:tblPr>
                <a:noFill/>
              </a:tblPr>
              <a:tblGrid>
                <a:gridCol w="1041575">
                  <a:extLst>
                    <a:ext uri="{9D8B030D-6E8A-4147-A177-3AD203B41FA5}">
                      <a16:colId xmlns:a16="http://schemas.microsoft.com/office/drawing/2014/main" val="20000"/>
                    </a:ext>
                  </a:extLst>
                </a:gridCol>
                <a:gridCol w="1401675">
                  <a:extLst>
                    <a:ext uri="{9D8B030D-6E8A-4147-A177-3AD203B41FA5}">
                      <a16:colId xmlns:a16="http://schemas.microsoft.com/office/drawing/2014/main" val="20001"/>
                    </a:ext>
                  </a:extLst>
                </a:gridCol>
                <a:gridCol w="1532375">
                  <a:extLst>
                    <a:ext uri="{9D8B030D-6E8A-4147-A177-3AD203B41FA5}">
                      <a16:colId xmlns:a16="http://schemas.microsoft.com/office/drawing/2014/main" val="20002"/>
                    </a:ext>
                  </a:extLst>
                </a:gridCol>
                <a:gridCol w="13252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Example</a:t>
                      </a:r>
                      <a:endParaRPr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Lion</a:t>
                      </a:r>
                      <a:endParaRPr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Tiger</a:t>
                      </a:r>
                      <a:endParaRPr b="1">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en-GB" b="1">
                          <a:latin typeface="Century Gothic"/>
                          <a:ea typeface="Century Gothic"/>
                          <a:cs typeface="Century Gothic"/>
                          <a:sym typeface="Century Gothic"/>
                        </a:rPr>
                        <a:t>Cat</a:t>
                      </a:r>
                      <a:endParaRPr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K</a:t>
                      </a:r>
                      <a:r>
                        <a:rPr lang="en-GB">
                          <a:solidFill>
                            <a:schemeClr val="dk1"/>
                          </a:solidFill>
                          <a:highlight>
                            <a:schemeClr val="lt1"/>
                          </a:highlight>
                          <a:latin typeface="Century Gothic"/>
                          <a:ea typeface="Century Gothic"/>
                          <a:cs typeface="Century Gothic"/>
                          <a:sym typeface="Century Gothic"/>
                        </a:rPr>
                        <a:t>ingdom</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Animalia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P</a:t>
                      </a:r>
                      <a:r>
                        <a:rPr lang="en-GB">
                          <a:solidFill>
                            <a:schemeClr val="dk1"/>
                          </a:solidFill>
                          <a:highlight>
                            <a:schemeClr val="lt1"/>
                          </a:highlight>
                          <a:latin typeface="Century Gothic"/>
                          <a:ea typeface="Century Gothic"/>
                          <a:cs typeface="Century Gothic"/>
                          <a:sym typeface="Century Gothic"/>
                        </a:rPr>
                        <a:t>hylum</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Chordata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Chordata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Chordata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C</a:t>
                      </a:r>
                      <a:r>
                        <a:rPr lang="en-GB">
                          <a:solidFill>
                            <a:schemeClr val="dk1"/>
                          </a:solidFill>
                          <a:highlight>
                            <a:schemeClr val="lt1"/>
                          </a:highlight>
                          <a:latin typeface="Century Gothic"/>
                          <a:ea typeface="Century Gothic"/>
                          <a:cs typeface="Century Gothic"/>
                          <a:sym typeface="Century Gothic"/>
                        </a:rPr>
                        <a:t>lass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Mammalia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Mammalia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Mammalia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O</a:t>
                      </a:r>
                      <a:r>
                        <a:rPr lang="en-GB">
                          <a:solidFill>
                            <a:schemeClr val="dk1"/>
                          </a:solidFill>
                          <a:highlight>
                            <a:schemeClr val="lt1"/>
                          </a:highlight>
                          <a:latin typeface="Century Gothic"/>
                          <a:ea typeface="Century Gothic"/>
                          <a:cs typeface="Century Gothic"/>
                          <a:sym typeface="Century Gothic"/>
                        </a:rPr>
                        <a:t>rder</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entury Gothic"/>
                          <a:ea typeface="Century Gothic"/>
                          <a:cs typeface="Century Gothic"/>
                          <a:sym typeface="Century Gothic"/>
                        </a:rPr>
                        <a:t>Carnivora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Carnivora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Carnivora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F</a:t>
                      </a:r>
                      <a:r>
                        <a:rPr lang="en-GB">
                          <a:solidFill>
                            <a:schemeClr val="dk1"/>
                          </a:solidFill>
                          <a:highlight>
                            <a:schemeClr val="lt1"/>
                          </a:highlight>
                          <a:latin typeface="Century Gothic"/>
                          <a:ea typeface="Century Gothic"/>
                          <a:cs typeface="Century Gothic"/>
                          <a:sym typeface="Century Gothic"/>
                        </a:rPr>
                        <a:t>amily</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Felidae</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Felidae</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Century Gothic"/>
                          <a:ea typeface="Century Gothic"/>
                          <a:cs typeface="Century Gothic"/>
                          <a:sym typeface="Century Gothic"/>
                        </a:rPr>
                        <a:t>Felidae</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G</a:t>
                      </a:r>
                      <a:r>
                        <a:rPr lang="en-GB">
                          <a:solidFill>
                            <a:schemeClr val="dk1"/>
                          </a:solidFill>
                          <a:highlight>
                            <a:schemeClr val="lt1"/>
                          </a:highlight>
                          <a:latin typeface="Century Gothic"/>
                          <a:ea typeface="Century Gothic"/>
                          <a:cs typeface="Century Gothic"/>
                          <a:sym typeface="Century Gothic"/>
                        </a:rPr>
                        <a:t>enus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Panthera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Panthera</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Century Gothic"/>
                          <a:ea typeface="Century Gothic"/>
                          <a:cs typeface="Century Gothic"/>
                          <a:sym typeface="Century Gothic"/>
                        </a:rPr>
                        <a:t>Felis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lnSpc>
                          <a:spcPct val="115000"/>
                        </a:lnSpc>
                        <a:spcBef>
                          <a:spcPts val="0"/>
                        </a:spcBef>
                        <a:spcAft>
                          <a:spcPts val="0"/>
                        </a:spcAft>
                        <a:buNone/>
                      </a:pPr>
                      <a:r>
                        <a:rPr lang="en-GB" b="1">
                          <a:solidFill>
                            <a:schemeClr val="dk1"/>
                          </a:solidFill>
                          <a:highlight>
                            <a:schemeClr val="lt1"/>
                          </a:highlight>
                          <a:latin typeface="Century Gothic"/>
                          <a:ea typeface="Century Gothic"/>
                          <a:cs typeface="Century Gothic"/>
                          <a:sym typeface="Century Gothic"/>
                        </a:rPr>
                        <a:t>S</a:t>
                      </a:r>
                      <a:r>
                        <a:rPr lang="en-GB">
                          <a:solidFill>
                            <a:schemeClr val="dk1"/>
                          </a:solidFill>
                          <a:highlight>
                            <a:schemeClr val="lt1"/>
                          </a:highlight>
                          <a:latin typeface="Century Gothic"/>
                          <a:ea typeface="Century Gothic"/>
                          <a:cs typeface="Century Gothic"/>
                          <a:sym typeface="Century Gothic"/>
                        </a:rPr>
                        <a:t>pecies</a:t>
                      </a:r>
                      <a:endParaRPr>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i="0" dirty="0">
                          <a:solidFill>
                            <a:schemeClr val="dk1"/>
                          </a:solidFill>
                          <a:latin typeface="Century Gothic"/>
                          <a:ea typeface="Century Gothic"/>
                          <a:cs typeface="Century Gothic"/>
                          <a:sym typeface="Century Gothic"/>
                        </a:rPr>
                        <a:t>Leo</a:t>
                      </a:r>
                      <a:endParaRPr i="0" dirty="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i="0" dirty="0">
                          <a:latin typeface="Century Gothic"/>
                          <a:ea typeface="Century Gothic"/>
                          <a:cs typeface="Century Gothic"/>
                          <a:sym typeface="Century Gothic"/>
                        </a:rPr>
                        <a:t>Tigris</a:t>
                      </a:r>
                      <a:endParaRPr i="0" dirty="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i="0" dirty="0" err="1">
                          <a:latin typeface="Century Gothic"/>
                          <a:ea typeface="Century Gothic"/>
                          <a:cs typeface="Century Gothic"/>
                          <a:sym typeface="Century Gothic"/>
                        </a:rPr>
                        <a:t>Catus</a:t>
                      </a:r>
                      <a:endParaRPr i="0" dirty="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298" name="Google Shape;298;p42"/>
          <p:cNvPicPr preferRelativeResize="0"/>
          <p:nvPr/>
        </p:nvPicPr>
        <p:blipFill rotWithShape="1">
          <a:blip r:embed="rId3">
            <a:alphaModFix/>
          </a:blip>
          <a:srcRect t="8381" b="8389"/>
          <a:stretch/>
        </p:blipFill>
        <p:spPr>
          <a:xfrm>
            <a:off x="6910988" y="1948238"/>
            <a:ext cx="1951148" cy="1097523"/>
          </a:xfrm>
          <a:prstGeom prst="rect">
            <a:avLst/>
          </a:prstGeom>
          <a:noFill/>
          <a:ln w="9525" cap="flat" cmpd="sng">
            <a:solidFill>
              <a:schemeClr val="dk2"/>
            </a:solidFill>
            <a:prstDash val="solid"/>
            <a:round/>
            <a:headEnd type="none" w="sm" len="sm"/>
            <a:tailEnd type="none" w="sm" len="sm"/>
          </a:ln>
        </p:spPr>
      </p:pic>
      <p:pic>
        <p:nvPicPr>
          <p:cNvPr id="299" name="Google Shape;299;p42"/>
          <p:cNvPicPr preferRelativeResize="0"/>
          <p:nvPr/>
        </p:nvPicPr>
        <p:blipFill rotWithShape="1">
          <a:blip r:embed="rId4">
            <a:alphaModFix/>
          </a:blip>
          <a:srcRect t="7813" b="7813"/>
          <a:stretch/>
        </p:blipFill>
        <p:spPr>
          <a:xfrm>
            <a:off x="6964525" y="3045750"/>
            <a:ext cx="1844078" cy="1037297"/>
          </a:xfrm>
          <a:prstGeom prst="rect">
            <a:avLst/>
          </a:prstGeom>
          <a:noFill/>
          <a:ln w="9525" cap="flat" cmpd="sng">
            <a:solidFill>
              <a:schemeClr val="dk2"/>
            </a:solidFill>
            <a:prstDash val="solid"/>
            <a:round/>
            <a:headEnd type="none" w="sm" len="sm"/>
            <a:tailEnd type="none" w="sm" len="sm"/>
          </a:ln>
        </p:spPr>
      </p:pic>
      <p:pic>
        <p:nvPicPr>
          <p:cNvPr id="300" name="Google Shape;300;p42"/>
          <p:cNvPicPr preferRelativeResize="0"/>
          <p:nvPr/>
        </p:nvPicPr>
        <p:blipFill rotWithShape="1">
          <a:blip r:embed="rId5">
            <a:alphaModFix/>
          </a:blip>
          <a:srcRect t="7813" b="7813"/>
          <a:stretch/>
        </p:blipFill>
        <p:spPr>
          <a:xfrm>
            <a:off x="6964518" y="3993300"/>
            <a:ext cx="1844084" cy="1037299"/>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873007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sp>
        <p:nvSpPr>
          <p:cNvPr id="268" name="Google Shape;268;p39"/>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rPr>
              <a:t>Food chains</a:t>
            </a:r>
            <a:r>
              <a:rPr lang="en-GB" sz="1600">
                <a:solidFill>
                  <a:schemeClr val="dk1"/>
                </a:solidFill>
              </a:rPr>
              <a:t> show which organisms eat other organisms.</a:t>
            </a:r>
            <a:endParaRPr sz="1600">
              <a:solidFill>
                <a:schemeClr val="dk1"/>
              </a:solidFill>
            </a:endParaRPr>
          </a:p>
          <a:p>
            <a:pPr marL="0" lvl="0" indent="0" algn="ctr" rtl="0">
              <a:spcBef>
                <a:spcPts val="0"/>
              </a:spcBef>
              <a:spcAft>
                <a:spcPts val="0"/>
              </a:spcAft>
              <a:buNone/>
            </a:pPr>
            <a:r>
              <a:rPr lang="en-GB" sz="1600" b="1">
                <a:solidFill>
                  <a:schemeClr val="dk1"/>
                </a:solidFill>
              </a:rPr>
              <a:t>Grass → Rabbit → Fox</a:t>
            </a:r>
            <a:endParaRPr sz="1600" b="1">
              <a:solidFill>
                <a:schemeClr val="dk1"/>
              </a:solidFill>
            </a:endParaRPr>
          </a:p>
          <a:p>
            <a:pPr marL="0" lvl="0" indent="0" algn="l" rtl="0">
              <a:spcBef>
                <a:spcPts val="0"/>
              </a:spcBef>
              <a:spcAft>
                <a:spcPts val="0"/>
              </a:spcAft>
              <a:buNone/>
            </a:pPr>
            <a:r>
              <a:rPr lang="en-GB" sz="1600">
                <a:solidFill>
                  <a:schemeClr val="dk1"/>
                </a:solidFill>
              </a:rPr>
              <a:t>The arrows show the transfer of energy from one organism to the next.</a:t>
            </a:r>
            <a:endParaRPr sz="1600">
              <a:solidFill>
                <a:schemeClr val="dk1"/>
              </a:solidFill>
            </a:endParaRPr>
          </a:p>
          <a:p>
            <a:pPr marL="0" lvl="0" indent="0" algn="l" rtl="0">
              <a:spcBef>
                <a:spcPts val="1000"/>
              </a:spcBef>
              <a:spcAft>
                <a:spcPts val="0"/>
              </a:spcAft>
              <a:buNone/>
            </a:pPr>
            <a:r>
              <a:rPr lang="en-GB" sz="1600">
                <a:solidFill>
                  <a:schemeClr val="dk1"/>
                </a:solidFill>
              </a:rPr>
              <a:t>Food chains always start with a </a:t>
            </a:r>
            <a:r>
              <a:rPr lang="en-GB" sz="1600" b="1">
                <a:solidFill>
                  <a:schemeClr val="dk1"/>
                </a:solidFill>
              </a:rPr>
              <a:t>producer</a:t>
            </a:r>
            <a:r>
              <a:rPr lang="en-GB" sz="1600">
                <a:solidFill>
                  <a:schemeClr val="dk1"/>
                </a:solidFill>
              </a:rPr>
              <a:t>.</a:t>
            </a:r>
            <a:endParaRPr sz="1600">
              <a:solidFill>
                <a:schemeClr val="dk1"/>
              </a:solidFill>
            </a:endParaRPr>
          </a:p>
          <a:p>
            <a:pPr marL="0" lvl="0" indent="0" algn="l" rtl="0">
              <a:spcBef>
                <a:spcPts val="1000"/>
              </a:spcBef>
              <a:spcAft>
                <a:spcPts val="0"/>
              </a:spcAft>
              <a:buNone/>
            </a:pPr>
            <a:r>
              <a:rPr lang="en-GB" sz="1600">
                <a:solidFill>
                  <a:schemeClr val="dk1"/>
                </a:solidFill>
              </a:rPr>
              <a:t>We classify organisms based on their position in a food chain.</a:t>
            </a:r>
            <a:endParaRPr sz="1600">
              <a:solidFill>
                <a:schemeClr val="dk1"/>
              </a:solidFill>
            </a:endParaRPr>
          </a:p>
          <a:p>
            <a:pPr marL="457200" lvl="0" indent="-330200" algn="l" rtl="0">
              <a:spcBef>
                <a:spcPts val="0"/>
              </a:spcBef>
              <a:spcAft>
                <a:spcPts val="0"/>
              </a:spcAft>
              <a:buClr>
                <a:schemeClr val="dk1"/>
              </a:buClr>
              <a:buSzPts val="1600"/>
              <a:buChar char="●"/>
            </a:pPr>
            <a:r>
              <a:rPr lang="en-GB" sz="1600" b="1">
                <a:solidFill>
                  <a:schemeClr val="dk1"/>
                </a:solidFill>
              </a:rPr>
              <a:t>Primary consumers</a:t>
            </a:r>
            <a:r>
              <a:rPr lang="en-GB" sz="1600">
                <a:solidFill>
                  <a:schemeClr val="dk1"/>
                </a:solidFill>
              </a:rPr>
              <a:t> are animals that eat the producers (e.g. plants).</a:t>
            </a:r>
            <a:endParaRPr sz="1600">
              <a:solidFill>
                <a:schemeClr val="dk1"/>
              </a:solidFill>
            </a:endParaRPr>
          </a:p>
          <a:p>
            <a:pPr marL="457200" lvl="0" indent="-330200" algn="l" rtl="0">
              <a:spcBef>
                <a:spcPts val="0"/>
              </a:spcBef>
              <a:spcAft>
                <a:spcPts val="0"/>
              </a:spcAft>
              <a:buClr>
                <a:schemeClr val="dk1"/>
              </a:buClr>
              <a:buSzPts val="1600"/>
              <a:buChar char="●"/>
            </a:pPr>
            <a:r>
              <a:rPr lang="en-GB" sz="1600" b="1">
                <a:solidFill>
                  <a:schemeClr val="dk1"/>
                </a:solidFill>
              </a:rPr>
              <a:t>Secondary consumers</a:t>
            </a:r>
            <a:r>
              <a:rPr lang="en-GB" sz="1600">
                <a:solidFill>
                  <a:schemeClr val="dk1"/>
                </a:solidFill>
              </a:rPr>
              <a:t> are animals that eat the primary consumers (e.g. lion eating an antelope).</a:t>
            </a:r>
            <a:endParaRPr sz="1600"/>
          </a:p>
        </p:txBody>
      </p:sp>
      <p:graphicFrame>
        <p:nvGraphicFramePr>
          <p:cNvPr id="269" name="Google Shape;269;p39"/>
          <p:cNvGraphicFramePr/>
          <p:nvPr/>
        </p:nvGraphicFramePr>
        <p:xfrm>
          <a:off x="6685300" y="852700"/>
          <a:ext cx="2142625" cy="187446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Clr>
                          <a:schemeClr val="dk1"/>
                        </a:buClr>
                        <a:buSzPts val="1100"/>
                        <a:buFont typeface="Arial"/>
                        <a:buNone/>
                      </a:pPr>
                      <a:r>
                        <a:rPr lang="en-GB" sz="1100">
                          <a:latin typeface="Century Gothic"/>
                          <a:ea typeface="Century Gothic"/>
                          <a:cs typeface="Century Gothic"/>
                          <a:sym typeface="Century Gothic"/>
                        </a:rPr>
                        <a:t>What would the Quoll be?</a:t>
                      </a:r>
                      <a:endParaRPr sz="1100">
                        <a:latin typeface="Century Gothic"/>
                        <a:ea typeface="Century Gothic"/>
                        <a:cs typeface="Century Gothic"/>
                        <a:sym typeface="Century Gothic"/>
                      </a:endParaRPr>
                    </a:p>
                    <a:p>
                      <a:pPr marL="457200" lvl="0" indent="-298450" algn="l" rtl="0">
                        <a:spcBef>
                          <a:spcPts val="0"/>
                        </a:spcBef>
                        <a:spcAft>
                          <a:spcPts val="0"/>
                        </a:spcAft>
                        <a:buClr>
                          <a:srgbClr val="000000"/>
                        </a:buClr>
                        <a:buSzPts val="1100"/>
                        <a:buFont typeface="Century Gothic"/>
                        <a:buAutoNum type="arabicPeriod"/>
                      </a:pPr>
                      <a:r>
                        <a:rPr lang="en-GB" sz="1100">
                          <a:latin typeface="Century Gothic"/>
                          <a:ea typeface="Century Gothic"/>
                          <a:cs typeface="Century Gothic"/>
                          <a:sym typeface="Century Gothic"/>
                        </a:rPr>
                        <a:t>Producer</a:t>
                      </a:r>
                      <a:endParaRPr sz="1100">
                        <a:latin typeface="Century Gothic"/>
                        <a:ea typeface="Century Gothic"/>
                        <a:cs typeface="Century Gothic"/>
                        <a:sym typeface="Century Gothic"/>
                      </a:endParaRPr>
                    </a:p>
                    <a:p>
                      <a:pPr marL="457200" lvl="0" indent="-298450" algn="l" rtl="0">
                        <a:spcBef>
                          <a:spcPts val="0"/>
                        </a:spcBef>
                        <a:spcAft>
                          <a:spcPts val="0"/>
                        </a:spcAft>
                        <a:buClr>
                          <a:srgbClr val="000000"/>
                        </a:buClr>
                        <a:buSzPts val="1100"/>
                        <a:buFont typeface="Century Gothic"/>
                        <a:buAutoNum type="arabicPeriod"/>
                      </a:pPr>
                      <a:r>
                        <a:rPr lang="en-GB" sz="1100">
                          <a:latin typeface="Century Gothic"/>
                          <a:ea typeface="Century Gothic"/>
                          <a:cs typeface="Century Gothic"/>
                          <a:sym typeface="Century Gothic"/>
                        </a:rPr>
                        <a:t>Primary Consumer</a:t>
                      </a:r>
                      <a:endParaRPr sz="1100">
                        <a:latin typeface="Century Gothic"/>
                        <a:ea typeface="Century Gothic"/>
                        <a:cs typeface="Century Gothic"/>
                        <a:sym typeface="Century Gothic"/>
                      </a:endParaRPr>
                    </a:p>
                    <a:p>
                      <a:pPr marL="457200" lvl="0" indent="-298450" algn="l" rtl="0">
                        <a:spcBef>
                          <a:spcPts val="0"/>
                        </a:spcBef>
                        <a:spcAft>
                          <a:spcPts val="0"/>
                        </a:spcAft>
                        <a:buClr>
                          <a:srgbClr val="000000"/>
                        </a:buClr>
                        <a:buSzPts val="1100"/>
                        <a:buFont typeface="Century Gothic"/>
                        <a:buAutoNum type="arabicPeriod"/>
                      </a:pPr>
                      <a:r>
                        <a:rPr lang="en-GB" sz="1100">
                          <a:latin typeface="Century Gothic"/>
                          <a:ea typeface="Century Gothic"/>
                          <a:cs typeface="Century Gothic"/>
                          <a:sym typeface="Century Gothic"/>
                        </a:rPr>
                        <a:t>Secondary Consumer</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Tree → Insect → Quoll</a:t>
                      </a:r>
                      <a:endParaRPr sz="1100" b="1">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0" name="Google Shape;270;p39"/>
          <p:cNvSpPr txBox="1"/>
          <p:nvPr/>
        </p:nvSpPr>
        <p:spPr>
          <a:xfrm>
            <a:off x="376375" y="4442500"/>
            <a:ext cx="62448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700" b="1">
                <a:solidFill>
                  <a:schemeClr val="dk1"/>
                </a:solidFill>
                <a:latin typeface="Century Gothic"/>
                <a:ea typeface="Century Gothic"/>
                <a:cs typeface="Century Gothic"/>
                <a:sym typeface="Century Gothic"/>
              </a:rPr>
              <a:t>Producers → Primary consumers → Secondary consumers</a:t>
            </a:r>
            <a:endParaRPr>
              <a:latin typeface="Century Gothic"/>
              <a:ea typeface="Century Gothic"/>
              <a:cs typeface="Century Gothic"/>
              <a:sym typeface="Century Gothic"/>
            </a:endParaRPr>
          </a:p>
        </p:txBody>
      </p:sp>
      <p:pic>
        <p:nvPicPr>
          <p:cNvPr id="271" name="Google Shape;271;p39"/>
          <p:cNvPicPr preferRelativeResize="0"/>
          <p:nvPr/>
        </p:nvPicPr>
        <p:blipFill rotWithShape="1">
          <a:blip r:embed="rId3">
            <a:alphaModFix/>
          </a:blip>
          <a:srcRect l="13517" t="21142" r="24389" b="13219"/>
          <a:stretch/>
        </p:blipFill>
        <p:spPr>
          <a:xfrm>
            <a:off x="6685300" y="2681724"/>
            <a:ext cx="2297600" cy="1621249"/>
          </a:xfrm>
          <a:prstGeom prst="rect">
            <a:avLst/>
          </a:prstGeom>
          <a:noFill/>
          <a:ln>
            <a:noFill/>
          </a:ln>
        </p:spPr>
      </p:pic>
      <p:pic>
        <p:nvPicPr>
          <p:cNvPr id="7" name="Picture 2" descr="Image result for pencil">
            <a:extLst>
              <a:ext uri="{FF2B5EF4-FFF2-40B4-BE49-F238E27FC236}">
                <a16:creationId xmlns:a16="http://schemas.microsoft.com/office/drawing/2014/main" id="{582688AE-762C-4196-9329-4D4B2D198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construct food chains to show feeding relationships.</a:t>
            </a:r>
            <a:endParaRPr/>
          </a:p>
        </p:txBody>
      </p:sp>
      <p:sp>
        <p:nvSpPr>
          <p:cNvPr id="318" name="Google Shape;318;p44"/>
          <p:cNvSpPr txBox="1">
            <a:spLocks noGrp="1"/>
          </p:cNvSpPr>
          <p:nvPr>
            <p:ph type="body" idx="2"/>
          </p:nvPr>
        </p:nvSpPr>
        <p:spPr>
          <a:xfrm>
            <a:off x="552550" y="1970300"/>
            <a:ext cx="5745000" cy="28596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AutoNum type="arabicPeriod"/>
            </a:pPr>
            <a:r>
              <a:rPr lang="en-GB"/>
              <a:t>Grass → Rabbit → Fox</a:t>
            </a:r>
            <a:endParaRPr/>
          </a:p>
          <a:p>
            <a:pPr marL="457200" lvl="0" indent="-342900" algn="l" rtl="0">
              <a:spcBef>
                <a:spcPts val="1600"/>
              </a:spcBef>
              <a:spcAft>
                <a:spcPts val="0"/>
              </a:spcAft>
              <a:buSzPts val="1800"/>
              <a:buAutoNum type="arabicPeriod"/>
            </a:pPr>
            <a:r>
              <a:rPr lang="en-GB"/>
              <a:t>Grass → Bilby → Feral Cat</a:t>
            </a:r>
            <a:endParaRPr/>
          </a:p>
          <a:p>
            <a:pPr marL="457200" lvl="0" indent="-342900" algn="l" rtl="0">
              <a:spcBef>
                <a:spcPts val="1000"/>
              </a:spcBef>
              <a:spcAft>
                <a:spcPts val="0"/>
              </a:spcAft>
              <a:buSzPts val="1800"/>
              <a:buAutoNum type="arabicPeriod"/>
            </a:pPr>
            <a:r>
              <a:rPr lang="en-GB"/>
              <a:t>Grass → Kangaroo → Dingo</a:t>
            </a:r>
            <a:endParaRPr/>
          </a:p>
          <a:p>
            <a:pPr marL="457200" lvl="0" indent="-342900" algn="l" rtl="0">
              <a:spcBef>
                <a:spcPts val="1000"/>
              </a:spcBef>
              <a:spcAft>
                <a:spcPts val="0"/>
              </a:spcAft>
              <a:buSzPts val="1800"/>
              <a:buAutoNum type="arabicPeriod"/>
            </a:pPr>
            <a:r>
              <a:rPr lang="en-GB"/>
              <a:t>Plankton → Shrimp → Fish</a:t>
            </a:r>
            <a:endParaRPr/>
          </a:p>
          <a:p>
            <a:pPr marL="457200" lvl="0" indent="-342900" algn="l" rtl="0">
              <a:spcBef>
                <a:spcPts val="1000"/>
              </a:spcBef>
              <a:spcAft>
                <a:spcPts val="0"/>
              </a:spcAft>
              <a:buSzPts val="1800"/>
              <a:buAutoNum type="arabicPeriod"/>
            </a:pPr>
            <a:r>
              <a:rPr lang="en-GB"/>
              <a:t>Kelp → Snail → Mackerel</a:t>
            </a:r>
            <a:endParaRPr/>
          </a:p>
          <a:p>
            <a:pPr marL="457200" lvl="0" indent="-342900" algn="l" rtl="0">
              <a:spcBef>
                <a:spcPts val="1000"/>
              </a:spcBef>
              <a:spcAft>
                <a:spcPts val="1600"/>
              </a:spcAft>
              <a:buSzPts val="1800"/>
              <a:buAutoNum type="arabicPeriod"/>
            </a:pPr>
            <a:r>
              <a:rPr lang="en-GB"/>
              <a:t>Flower nectar → Butterfly → Honey Eater</a:t>
            </a:r>
            <a:endParaRPr/>
          </a:p>
        </p:txBody>
      </p:sp>
      <p:sp>
        <p:nvSpPr>
          <p:cNvPr id="319" name="Google Shape;319;p44"/>
          <p:cNvSpPr/>
          <p:nvPr/>
        </p:nvSpPr>
        <p:spPr>
          <a:xfrm>
            <a:off x="552550" y="866675"/>
            <a:ext cx="5896800" cy="9936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Classify these organisms as a producer, primary consumer or secondary consumer.</a:t>
            </a:r>
            <a:endParaRPr sz="1800">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AutoNum type="arabicPeriod"/>
            </a:pPr>
            <a:r>
              <a:rPr lang="en-GB" sz="1800">
                <a:latin typeface="Century Gothic"/>
                <a:ea typeface="Century Gothic"/>
                <a:cs typeface="Century Gothic"/>
                <a:sym typeface="Century Gothic"/>
              </a:rPr>
              <a:t>Identify the herbivores and carnivores.</a:t>
            </a:r>
            <a:endParaRPr sz="1800">
              <a:latin typeface="Century Gothic"/>
              <a:ea typeface="Century Gothic"/>
              <a:cs typeface="Century Gothic"/>
              <a:sym typeface="Century Gothic"/>
            </a:endParaRPr>
          </a:p>
        </p:txBody>
      </p:sp>
      <p:graphicFrame>
        <p:nvGraphicFramePr>
          <p:cNvPr id="320" name="Google Shape;320;p44"/>
          <p:cNvGraphicFramePr/>
          <p:nvPr/>
        </p:nvGraphicFramePr>
        <p:xfrm>
          <a:off x="6797370" y="1061175"/>
          <a:ext cx="2134475" cy="313938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1000"/>
                        </a:spcBef>
                        <a:spcAft>
                          <a:spcPts val="0"/>
                        </a:spcAft>
                        <a:buNone/>
                      </a:pPr>
                      <a:r>
                        <a:rPr lang="en-GB" sz="1100">
                          <a:latin typeface="Century Gothic"/>
                          <a:ea typeface="Century Gothic"/>
                          <a:cs typeface="Century Gothic"/>
                          <a:sym typeface="Century Gothic"/>
                        </a:rPr>
                        <a:t>Producers produce their own food.</a:t>
                      </a:r>
                      <a:endParaRPr sz="1100">
                        <a:latin typeface="Century Gothic"/>
                        <a:ea typeface="Century Gothic"/>
                        <a:cs typeface="Century Gothic"/>
                        <a:sym typeface="Century Gothic"/>
                      </a:endParaRPr>
                    </a:p>
                    <a:p>
                      <a:pPr marL="0" lvl="0" indent="0" algn="l" rtl="0">
                        <a:spcBef>
                          <a:spcPts val="1000"/>
                        </a:spcBef>
                        <a:spcAft>
                          <a:spcPts val="0"/>
                        </a:spcAft>
                        <a:buNone/>
                      </a:pPr>
                      <a:r>
                        <a:rPr lang="en-GB" sz="1100">
                          <a:latin typeface="Century Gothic"/>
                          <a:ea typeface="Century Gothic"/>
                          <a:cs typeface="Century Gothic"/>
                          <a:sym typeface="Century Gothic"/>
                        </a:rPr>
                        <a:t>Primary consumers eat producers.</a:t>
                      </a:r>
                      <a:endParaRPr sz="1100">
                        <a:latin typeface="Century Gothic"/>
                        <a:ea typeface="Century Gothic"/>
                        <a:cs typeface="Century Gothic"/>
                        <a:sym typeface="Century Gothic"/>
                      </a:endParaRPr>
                    </a:p>
                    <a:p>
                      <a:pPr marL="0" lvl="0" indent="0" algn="l" rtl="0">
                        <a:spcBef>
                          <a:spcPts val="1000"/>
                        </a:spcBef>
                        <a:spcAft>
                          <a:spcPts val="0"/>
                        </a:spcAft>
                        <a:buNone/>
                      </a:pPr>
                      <a:r>
                        <a:rPr lang="en-GB" sz="1100">
                          <a:latin typeface="Century Gothic"/>
                          <a:ea typeface="Century Gothic"/>
                          <a:cs typeface="Century Gothic"/>
                          <a:sym typeface="Century Gothic"/>
                        </a:rPr>
                        <a:t>Secondary consumers eat primary consumers.</a:t>
                      </a:r>
                      <a:endParaRPr sz="1100">
                        <a:latin typeface="Century Gothic"/>
                        <a:ea typeface="Century Gothic"/>
                        <a:cs typeface="Century Gothic"/>
                        <a:sym typeface="Century Gothic"/>
                      </a:endParaRPr>
                    </a:p>
                    <a:p>
                      <a:pPr marL="0" lvl="0" indent="0" algn="l" rtl="0">
                        <a:spcBef>
                          <a:spcPts val="1000"/>
                        </a:spcBef>
                        <a:spcAft>
                          <a:spcPts val="0"/>
                        </a:spcAft>
                        <a:buNone/>
                      </a:pPr>
                      <a:endParaRPr sz="1100">
                        <a:latin typeface="Century Gothic"/>
                        <a:ea typeface="Century Gothic"/>
                        <a:cs typeface="Century Gothic"/>
                        <a:sym typeface="Century Gothic"/>
                      </a:endParaRPr>
                    </a:p>
                    <a:p>
                      <a:pPr marL="0" lvl="0" indent="0" algn="l" rtl="0">
                        <a:spcBef>
                          <a:spcPts val="1000"/>
                        </a:spcBef>
                        <a:spcAft>
                          <a:spcPts val="0"/>
                        </a:spcAft>
                        <a:buNone/>
                      </a:pPr>
                      <a:r>
                        <a:rPr lang="en-GB" sz="1100">
                          <a:latin typeface="Century Gothic"/>
                          <a:ea typeface="Century Gothic"/>
                          <a:cs typeface="Century Gothic"/>
                          <a:sym typeface="Century Gothic"/>
                        </a:rPr>
                        <a:t>Herbivores eat plants.</a:t>
                      </a:r>
                      <a:endParaRPr sz="1100">
                        <a:latin typeface="Century Gothic"/>
                        <a:ea typeface="Century Gothic"/>
                        <a:cs typeface="Century Gothic"/>
                        <a:sym typeface="Century Gothic"/>
                      </a:endParaRPr>
                    </a:p>
                    <a:p>
                      <a:pPr marL="0" lvl="0" indent="0" algn="l" rtl="0">
                        <a:spcBef>
                          <a:spcPts val="1000"/>
                        </a:spcBef>
                        <a:spcAft>
                          <a:spcPts val="0"/>
                        </a:spcAft>
                        <a:buNone/>
                      </a:pPr>
                      <a:r>
                        <a:rPr lang="en-GB" sz="1100">
                          <a:latin typeface="Century Gothic"/>
                          <a:ea typeface="Century Gothic"/>
                          <a:cs typeface="Century Gothic"/>
                          <a:sym typeface="Century Gothic"/>
                        </a:rPr>
                        <a:t>Omnivores eat plants and animals.</a:t>
                      </a:r>
                      <a:endParaRPr sz="1100">
                        <a:latin typeface="Century Gothic"/>
                        <a:ea typeface="Century Gothic"/>
                        <a:cs typeface="Century Gothic"/>
                        <a:sym typeface="Century Gothic"/>
                      </a:endParaRPr>
                    </a:p>
                    <a:p>
                      <a:pPr marL="0" lvl="0" indent="0" algn="l" rtl="0">
                        <a:spcBef>
                          <a:spcPts val="1000"/>
                        </a:spcBef>
                        <a:spcAft>
                          <a:spcPts val="0"/>
                        </a:spcAft>
                        <a:buNone/>
                      </a:pPr>
                      <a:r>
                        <a:rPr lang="en-GB" sz="1100">
                          <a:latin typeface="Century Gothic"/>
                          <a:ea typeface="Century Gothic"/>
                          <a:cs typeface="Century Gothic"/>
                          <a:sym typeface="Century Gothic"/>
                        </a:rPr>
                        <a:t>Carnivores eat animals.</a:t>
                      </a:r>
                      <a:endParaRPr sz="110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 name="Picture 2" descr="Image result for pencil">
            <a:extLst>
              <a:ext uri="{FF2B5EF4-FFF2-40B4-BE49-F238E27FC236}">
                <a16:creationId xmlns:a16="http://schemas.microsoft.com/office/drawing/2014/main" id="{77AE16A9-08EB-4518-A055-2F4BD42E5E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AU" dirty="0"/>
              <a:t>We will be able to list what topics will be on our test tomorrow</a:t>
            </a:r>
          </a:p>
        </p:txBody>
      </p:sp>
      <p:sp>
        <p:nvSpPr>
          <p:cNvPr id="210" name="Google Shape;210;p33"/>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We will revise everything we have learned about biology</a:t>
            </a:r>
            <a:endParaRPr sz="3600" dirty="0"/>
          </a:p>
        </p:txBody>
      </p:sp>
      <p:graphicFrame>
        <p:nvGraphicFramePr>
          <p:cNvPr id="211" name="Google Shape;211;p33"/>
          <p:cNvGraphicFramePr/>
          <p:nvPr/>
        </p:nvGraphicFramePr>
        <p:xfrm>
          <a:off x="6693450" y="4023650"/>
          <a:ext cx="2134475" cy="877315"/>
        </p:xfrm>
        <a:graphic>
          <a:graphicData uri="http://schemas.openxmlformats.org/drawingml/2006/table">
            <a:tbl>
              <a:tblPr>
                <a:noFill/>
                <a:tableStyleId>{6FEFDF2C-9CAB-44ED-9029-44F71240DB19}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2" name="Google Shape;212;p33"/>
          <p:cNvGraphicFramePr/>
          <p:nvPr/>
        </p:nvGraphicFramePr>
        <p:xfrm>
          <a:off x="7603350" y="229425"/>
          <a:ext cx="1224575" cy="350490"/>
        </p:xfrm>
        <a:graphic>
          <a:graphicData uri="http://schemas.openxmlformats.org/drawingml/2006/table">
            <a:tbl>
              <a:tblPr>
                <a:noFill/>
                <a:tableStyleId>{6FEFDF2C-9CAB-44ED-9029-44F71240DB19}</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13" name="Google Shape;213;p33"/>
          <p:cNvGraphicFramePr/>
          <p:nvPr/>
        </p:nvGraphicFramePr>
        <p:xfrm>
          <a:off x="7603350" y="738925"/>
          <a:ext cx="1224575" cy="350490"/>
        </p:xfrm>
        <a:graphic>
          <a:graphicData uri="http://schemas.openxmlformats.org/drawingml/2006/table">
            <a:tbl>
              <a:tblPr>
                <a:noFill/>
                <a:tableStyleId>{6FEFDF2C-9CAB-44ED-9029-44F71240DB19}</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explain the role of microorganisms using food chains.</a:t>
            </a:r>
            <a:endParaRPr/>
          </a:p>
        </p:txBody>
      </p:sp>
      <p:sp>
        <p:nvSpPr>
          <p:cNvPr id="281" name="Google Shape;281;p48"/>
          <p:cNvSpPr txBox="1">
            <a:spLocks noGrp="1"/>
          </p:cNvSpPr>
          <p:nvPr>
            <p:ph type="body" idx="2"/>
          </p:nvPr>
        </p:nvSpPr>
        <p:spPr>
          <a:xfrm>
            <a:off x="511600" y="78515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Inside all organisms is an enormous amount of nutrients. All organisms in a food chain end up passing these nutrients on to detritivores. </a:t>
            </a:r>
            <a:endParaRPr>
              <a:solidFill>
                <a:schemeClr val="dk1"/>
              </a:solidFill>
            </a:endParaRPr>
          </a:p>
          <a:p>
            <a:pPr marL="0" lvl="0" indent="0" algn="l" rtl="0">
              <a:spcBef>
                <a:spcPts val="1600"/>
              </a:spcBef>
              <a:spcAft>
                <a:spcPts val="0"/>
              </a:spcAft>
              <a:buNone/>
            </a:pPr>
            <a:r>
              <a:rPr lang="en-GB" b="1">
                <a:solidFill>
                  <a:schemeClr val="dk1"/>
                </a:solidFill>
              </a:rPr>
              <a:t>Detritivores</a:t>
            </a:r>
            <a:r>
              <a:rPr lang="en-GB">
                <a:solidFill>
                  <a:schemeClr val="dk1"/>
                </a:solidFill>
              </a:rPr>
              <a:t> are organisms such as bacteria, fungi and invertebrates (slugs and worms) which feed on dead material, mainly plant detritus₁ and waste material. </a:t>
            </a:r>
            <a:endParaRPr>
              <a:solidFill>
                <a:schemeClr val="dk1"/>
              </a:solidFill>
            </a:endParaRPr>
          </a:p>
          <a:p>
            <a:pPr marL="0" lvl="0" indent="0" algn="l" rtl="0">
              <a:spcBef>
                <a:spcPts val="1600"/>
              </a:spcBef>
              <a:spcAft>
                <a:spcPts val="0"/>
              </a:spcAft>
              <a:buClr>
                <a:schemeClr val="dk1"/>
              </a:buClr>
              <a:buSzPts val="1100"/>
              <a:buFont typeface="Arial"/>
              <a:buNone/>
            </a:pPr>
            <a:r>
              <a:rPr lang="en-GB">
                <a:solidFill>
                  <a:schemeClr val="dk1"/>
                </a:solidFill>
              </a:rPr>
              <a:t>Detritivores such as bacteria and some fungi are </a:t>
            </a:r>
            <a:r>
              <a:rPr lang="en-GB" b="1">
                <a:solidFill>
                  <a:schemeClr val="dk1"/>
                </a:solidFill>
              </a:rPr>
              <a:t>microorganisms₂. </a:t>
            </a:r>
            <a:endParaRPr b="1">
              <a:solidFill>
                <a:schemeClr val="dk1"/>
              </a:solidFill>
            </a:endParaRPr>
          </a:p>
          <a:p>
            <a:pPr marL="0" lvl="0" indent="0" algn="l" rtl="0">
              <a:spcBef>
                <a:spcPts val="1600"/>
              </a:spcBef>
              <a:spcAft>
                <a:spcPts val="1600"/>
              </a:spcAft>
              <a:buClr>
                <a:schemeClr val="dk1"/>
              </a:buClr>
              <a:buSzPts val="1100"/>
              <a:buFont typeface="Arial"/>
              <a:buNone/>
            </a:pPr>
            <a:r>
              <a:rPr lang="en-GB">
                <a:solidFill>
                  <a:schemeClr val="dk1"/>
                </a:solidFill>
              </a:rPr>
              <a:t>Detritivores are also known as decomposers.</a:t>
            </a:r>
            <a:endParaRPr>
              <a:solidFill>
                <a:schemeClr val="dk1"/>
              </a:solidFill>
            </a:endParaRPr>
          </a:p>
        </p:txBody>
      </p:sp>
      <p:graphicFrame>
        <p:nvGraphicFramePr>
          <p:cNvPr id="282" name="Google Shape;282;p48"/>
          <p:cNvGraphicFramePr/>
          <p:nvPr/>
        </p:nvGraphicFramePr>
        <p:xfrm>
          <a:off x="6785750" y="1377763"/>
          <a:ext cx="2142625" cy="187446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the role of a detritivore in the food chain?</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Eat living animals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Feed on dead material</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Eat slugs and worms</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83" name="Google Shape;283;p48"/>
          <p:cNvGraphicFramePr/>
          <p:nvPr/>
        </p:nvGraphicFramePr>
        <p:xfrm>
          <a:off x="6689375" y="3206950"/>
          <a:ext cx="2134475" cy="120390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waste or debris of any kind.</a:t>
                      </a: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2- organisms that can only be seen with a microscope.</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84" name="Google Shape;284;p48"/>
          <p:cNvPicPr preferRelativeResize="0"/>
          <p:nvPr/>
        </p:nvPicPr>
        <p:blipFill>
          <a:blip r:embed="rId3">
            <a:alphaModFix/>
          </a:blip>
          <a:stretch>
            <a:fillRect/>
          </a:stretch>
        </p:blipFill>
        <p:spPr>
          <a:xfrm>
            <a:off x="6954238" y="198650"/>
            <a:ext cx="1604749" cy="1087226"/>
          </a:xfrm>
          <a:prstGeom prst="rect">
            <a:avLst/>
          </a:prstGeom>
          <a:noFill/>
          <a:ln>
            <a:noFill/>
          </a:ln>
        </p:spPr>
      </p:pic>
      <p:pic>
        <p:nvPicPr>
          <p:cNvPr id="7" name="Picture 2" descr="Image result for pencil">
            <a:extLst>
              <a:ext uri="{FF2B5EF4-FFF2-40B4-BE49-F238E27FC236}">
                <a16:creationId xmlns:a16="http://schemas.microsoft.com/office/drawing/2014/main" id="{F71C3DF7-7AA9-453D-9BC2-3D4036F46B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8401722" y="17630"/>
            <a:ext cx="742278" cy="620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chemeClr val="lt1"/>
                </a:solidFill>
              </a:rPr>
              <a:t>We will explain the role of microorganisms using food chains.</a:t>
            </a:r>
            <a:endParaRPr/>
          </a:p>
        </p:txBody>
      </p:sp>
      <p:sp>
        <p:nvSpPr>
          <p:cNvPr id="306" name="Google Shape;306;p51"/>
          <p:cNvSpPr txBox="1">
            <a:spLocks noGrp="1"/>
          </p:cNvSpPr>
          <p:nvPr>
            <p:ph type="body" idx="2"/>
          </p:nvPr>
        </p:nvSpPr>
        <p:spPr>
          <a:xfrm>
            <a:off x="511600" y="2179950"/>
            <a:ext cx="6173700" cy="27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Grass </a:t>
            </a:r>
            <a:r>
              <a:rPr lang="en-GB" sz="1700" b="1">
                <a:solidFill>
                  <a:schemeClr val="dk1"/>
                </a:solidFill>
              </a:rPr>
              <a:t>→ </a:t>
            </a:r>
            <a:r>
              <a:rPr lang="en-GB" sz="1700">
                <a:solidFill>
                  <a:schemeClr val="dk1"/>
                </a:solidFill>
              </a:rPr>
              <a:t>Grasshopper </a:t>
            </a:r>
            <a:r>
              <a:rPr lang="en-GB" sz="1700" b="1">
                <a:solidFill>
                  <a:schemeClr val="dk1"/>
                </a:solidFill>
              </a:rPr>
              <a:t>→ </a:t>
            </a:r>
            <a:r>
              <a:rPr lang="en-GB" sz="1700">
                <a:solidFill>
                  <a:schemeClr val="dk1"/>
                </a:solidFill>
              </a:rPr>
              <a:t>Bird </a:t>
            </a:r>
            <a:endParaRPr sz="1700">
              <a:solidFill>
                <a:schemeClr val="dk1"/>
              </a:solidFill>
            </a:endParaRPr>
          </a:p>
          <a:p>
            <a:pPr marL="0" lvl="0" indent="0" algn="ctr" rtl="0">
              <a:spcBef>
                <a:spcPts val="1600"/>
              </a:spcBef>
              <a:spcAft>
                <a:spcPts val="0"/>
              </a:spcAft>
              <a:buNone/>
            </a:pPr>
            <a:r>
              <a:rPr lang="en-GB"/>
              <a:t>   Worm</a:t>
            </a:r>
            <a:endParaRPr/>
          </a:p>
          <a:p>
            <a:pPr marL="0" lvl="0" indent="0" algn="l" rtl="0">
              <a:spcBef>
                <a:spcPts val="1600"/>
              </a:spcBef>
              <a:spcAft>
                <a:spcPts val="1600"/>
              </a:spcAft>
              <a:buNone/>
            </a:pPr>
            <a:r>
              <a:rPr lang="en-GB"/>
              <a:t>In the example above the grasshopper eats the grass, the bird eats the grasshopper. The grasshopper and the bird both produce waste which the worm uses for nutrition and the worms waste feeds the soil which helps the grass grow.</a:t>
            </a:r>
            <a:endParaRPr/>
          </a:p>
        </p:txBody>
      </p:sp>
      <p:graphicFrame>
        <p:nvGraphicFramePr>
          <p:cNvPr id="307" name="Google Shape;307;p51"/>
          <p:cNvGraphicFramePr/>
          <p:nvPr/>
        </p:nvGraphicFramePr>
        <p:xfrm>
          <a:off x="6843525" y="1021750"/>
          <a:ext cx="2142625" cy="271266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Identify the possible detritivore from food chain below.</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b="1">
                          <a:latin typeface="Century Gothic"/>
                          <a:ea typeface="Century Gothic"/>
                          <a:cs typeface="Century Gothic"/>
                          <a:sym typeface="Century Gothic"/>
                        </a:rPr>
                        <a:t>Grass → Rabbit → Fox</a:t>
                      </a:r>
                      <a:endParaRPr sz="1100" b="1">
                        <a:latin typeface="Century Gothic"/>
                        <a:ea typeface="Century Gothic"/>
                        <a:cs typeface="Century Gothic"/>
                        <a:sym typeface="Century Gothic"/>
                      </a:endParaRPr>
                    </a:p>
                    <a:p>
                      <a:pPr marL="0" lvl="0" indent="0" algn="l" rtl="0">
                        <a:spcBef>
                          <a:spcPts val="0"/>
                        </a:spcBef>
                        <a:spcAft>
                          <a:spcPts val="0"/>
                        </a:spcAft>
                        <a:buNone/>
                      </a:pPr>
                      <a:endParaRPr sz="1100" b="1">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Mushrooms</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Bacteria</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Slug</a:t>
                      </a:r>
                      <a:endParaRPr sz="110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lphaLcParenR"/>
                      </a:pPr>
                      <a:r>
                        <a:rPr lang="en-GB" sz="1100">
                          <a:latin typeface="Century Gothic"/>
                          <a:ea typeface="Century Gothic"/>
                          <a:cs typeface="Century Gothic"/>
                          <a:sym typeface="Century Gothic"/>
                        </a:rPr>
                        <a:t>All of the above.</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Explain your answer.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8" name="Google Shape;308;p51"/>
          <p:cNvSpPr txBox="1"/>
          <p:nvPr/>
        </p:nvSpPr>
        <p:spPr>
          <a:xfrm>
            <a:off x="451625" y="845750"/>
            <a:ext cx="6339300" cy="110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700" b="1">
                <a:solidFill>
                  <a:srgbClr val="000000"/>
                </a:solidFill>
                <a:latin typeface="Century Gothic"/>
                <a:ea typeface="Century Gothic"/>
                <a:cs typeface="Century Gothic"/>
                <a:sym typeface="Century Gothic"/>
              </a:rPr>
              <a:t>Producers → Primary consumers → Secondary consumers </a:t>
            </a:r>
            <a:endParaRPr sz="1700" b="1">
              <a:solidFill>
                <a:srgbClr val="000000"/>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GB" sz="1700" b="1">
                <a:latin typeface="Century Gothic"/>
                <a:ea typeface="Century Gothic"/>
                <a:cs typeface="Century Gothic"/>
                <a:sym typeface="Century Gothic"/>
              </a:rPr>
              <a:t>                        </a:t>
            </a:r>
            <a:r>
              <a:rPr lang="en-GB" sz="1000" b="1">
                <a:latin typeface="Century Gothic"/>
                <a:ea typeface="Century Gothic"/>
                <a:cs typeface="Century Gothic"/>
                <a:sym typeface="Century Gothic"/>
              </a:rPr>
              <a:t>Nutrition</a:t>
            </a:r>
            <a:r>
              <a:rPr lang="en-GB" sz="1700" b="1">
                <a:latin typeface="Century Gothic"/>
                <a:ea typeface="Century Gothic"/>
                <a:cs typeface="Century Gothic"/>
                <a:sym typeface="Century Gothic"/>
              </a:rPr>
              <a:t>      </a:t>
            </a:r>
            <a:r>
              <a:rPr lang="en-GB" sz="1700" b="1">
                <a:solidFill>
                  <a:schemeClr val="dk1"/>
                </a:solidFill>
                <a:latin typeface="Century Gothic"/>
                <a:ea typeface="Century Gothic"/>
                <a:cs typeface="Century Gothic"/>
                <a:sym typeface="Century Gothic"/>
              </a:rPr>
              <a:t>Detritivore             </a:t>
            </a:r>
            <a:r>
              <a:rPr lang="en-GB" sz="1000" b="1">
                <a:solidFill>
                  <a:schemeClr val="dk1"/>
                </a:solidFill>
                <a:latin typeface="Century Gothic"/>
                <a:ea typeface="Century Gothic"/>
                <a:cs typeface="Century Gothic"/>
                <a:sym typeface="Century Gothic"/>
              </a:rPr>
              <a:t>Waste</a:t>
            </a:r>
            <a:endParaRPr sz="1000">
              <a:solidFill>
                <a:schemeClr val="dk1"/>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700" b="1">
              <a:latin typeface="Century Gothic"/>
              <a:ea typeface="Century Gothic"/>
              <a:cs typeface="Century Gothic"/>
              <a:sym typeface="Century Gothic"/>
            </a:endParaRPr>
          </a:p>
        </p:txBody>
      </p:sp>
      <p:cxnSp>
        <p:nvCxnSpPr>
          <p:cNvPr id="309" name="Google Shape;309;p51"/>
          <p:cNvCxnSpPr/>
          <p:nvPr/>
        </p:nvCxnSpPr>
        <p:spPr>
          <a:xfrm flipH="1">
            <a:off x="4118850" y="1225600"/>
            <a:ext cx="1034700" cy="381900"/>
          </a:xfrm>
          <a:prstGeom prst="straightConnector1">
            <a:avLst/>
          </a:prstGeom>
          <a:noFill/>
          <a:ln w="9525" cap="flat" cmpd="sng">
            <a:solidFill>
              <a:schemeClr val="dk2"/>
            </a:solidFill>
            <a:prstDash val="solid"/>
            <a:round/>
            <a:headEnd type="none" w="med" len="med"/>
            <a:tailEnd type="triangle" w="med" len="med"/>
          </a:ln>
        </p:spPr>
      </p:cxnSp>
      <p:cxnSp>
        <p:nvCxnSpPr>
          <p:cNvPr id="310" name="Google Shape;310;p51"/>
          <p:cNvCxnSpPr/>
          <p:nvPr/>
        </p:nvCxnSpPr>
        <p:spPr>
          <a:xfrm rot="10800000">
            <a:off x="1426550" y="1315900"/>
            <a:ext cx="1366200" cy="301500"/>
          </a:xfrm>
          <a:prstGeom prst="straightConnector1">
            <a:avLst/>
          </a:prstGeom>
          <a:noFill/>
          <a:ln w="9525" cap="flat" cmpd="sng">
            <a:solidFill>
              <a:schemeClr val="dk2"/>
            </a:solidFill>
            <a:prstDash val="solid"/>
            <a:round/>
            <a:headEnd type="none" w="med" len="med"/>
            <a:tailEnd type="triangle" w="med" len="med"/>
          </a:ln>
        </p:spPr>
      </p:cxnSp>
      <p:cxnSp>
        <p:nvCxnSpPr>
          <p:cNvPr id="311" name="Google Shape;311;p51"/>
          <p:cNvCxnSpPr/>
          <p:nvPr/>
        </p:nvCxnSpPr>
        <p:spPr>
          <a:xfrm>
            <a:off x="3274975" y="1155300"/>
            <a:ext cx="30000" cy="301500"/>
          </a:xfrm>
          <a:prstGeom prst="straightConnector1">
            <a:avLst/>
          </a:prstGeom>
          <a:noFill/>
          <a:ln w="9525" cap="flat" cmpd="sng">
            <a:solidFill>
              <a:schemeClr val="dk2"/>
            </a:solidFill>
            <a:prstDash val="solid"/>
            <a:round/>
            <a:headEnd type="none" w="med" len="med"/>
            <a:tailEnd type="triangle" w="med" len="med"/>
          </a:ln>
        </p:spPr>
      </p:cxnSp>
      <p:cxnSp>
        <p:nvCxnSpPr>
          <p:cNvPr id="312" name="Google Shape;312;p51"/>
          <p:cNvCxnSpPr/>
          <p:nvPr/>
        </p:nvCxnSpPr>
        <p:spPr>
          <a:xfrm>
            <a:off x="3698600" y="2549225"/>
            <a:ext cx="30000" cy="301500"/>
          </a:xfrm>
          <a:prstGeom prst="straightConnector1">
            <a:avLst/>
          </a:prstGeom>
          <a:noFill/>
          <a:ln w="9525" cap="flat" cmpd="sng">
            <a:solidFill>
              <a:schemeClr val="dk2"/>
            </a:solidFill>
            <a:prstDash val="solid"/>
            <a:round/>
            <a:headEnd type="none" w="med" len="med"/>
            <a:tailEnd type="triangle" w="med" len="med"/>
          </a:ln>
        </p:spPr>
      </p:cxnSp>
      <p:cxnSp>
        <p:nvCxnSpPr>
          <p:cNvPr id="313" name="Google Shape;313;p51"/>
          <p:cNvCxnSpPr/>
          <p:nvPr/>
        </p:nvCxnSpPr>
        <p:spPr>
          <a:xfrm flipH="1">
            <a:off x="4054600" y="2561700"/>
            <a:ext cx="827700" cy="329100"/>
          </a:xfrm>
          <a:prstGeom prst="straightConnector1">
            <a:avLst/>
          </a:prstGeom>
          <a:noFill/>
          <a:ln w="9525" cap="flat" cmpd="sng">
            <a:solidFill>
              <a:schemeClr val="dk2"/>
            </a:solidFill>
            <a:prstDash val="solid"/>
            <a:round/>
            <a:headEnd type="none" w="med" len="med"/>
            <a:tailEnd type="triangle" w="med" len="med"/>
          </a:ln>
        </p:spPr>
      </p:cxnSp>
      <p:cxnSp>
        <p:nvCxnSpPr>
          <p:cNvPr id="314" name="Google Shape;314;p51"/>
          <p:cNvCxnSpPr/>
          <p:nvPr/>
        </p:nvCxnSpPr>
        <p:spPr>
          <a:xfrm rot="10800000">
            <a:off x="2481300" y="2561825"/>
            <a:ext cx="891300" cy="288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8"/>
          <p:cNvPicPr preferRelativeResize="0"/>
          <p:nvPr/>
        </p:nvPicPr>
        <p:blipFill>
          <a:blip r:embed="rId3">
            <a:alphaModFix/>
          </a:blip>
          <a:stretch>
            <a:fillRect/>
          </a:stretch>
        </p:blipFill>
        <p:spPr>
          <a:xfrm>
            <a:off x="3395700" y="1065775"/>
            <a:ext cx="3734275" cy="3965125"/>
          </a:xfrm>
          <a:prstGeom prst="rect">
            <a:avLst/>
          </a:prstGeom>
          <a:noFill/>
          <a:ln>
            <a:noFill/>
          </a:ln>
        </p:spPr>
      </p:pic>
      <p:sp>
        <p:nvSpPr>
          <p:cNvPr id="304" name="Google Shape;304;p4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rgbClr val="F3F3F3"/>
                </a:solidFill>
              </a:rPr>
              <a:t>We will construct food webs to show feeding relationships.</a:t>
            </a:r>
            <a:endParaRPr/>
          </a:p>
        </p:txBody>
      </p:sp>
      <p:sp>
        <p:nvSpPr>
          <p:cNvPr id="305" name="Google Shape;305;p48"/>
          <p:cNvSpPr txBox="1">
            <a:spLocks noGrp="1"/>
          </p:cNvSpPr>
          <p:nvPr>
            <p:ph type="body" idx="2"/>
          </p:nvPr>
        </p:nvSpPr>
        <p:spPr>
          <a:xfrm>
            <a:off x="367150" y="681175"/>
            <a:ext cx="3269400" cy="440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A </a:t>
            </a:r>
            <a:r>
              <a:rPr lang="en-GB" sz="1500" b="1"/>
              <a:t>food web </a:t>
            </a:r>
            <a:r>
              <a:rPr lang="en-GB" sz="1500"/>
              <a:t>is a more accurate model of </a:t>
            </a:r>
            <a:r>
              <a:rPr lang="en-GB" sz="1500">
                <a:solidFill>
                  <a:schemeClr val="dk1"/>
                </a:solidFill>
              </a:rPr>
              <a:t>an ecosystem. </a:t>
            </a:r>
            <a:endParaRPr sz="1500">
              <a:solidFill>
                <a:schemeClr val="dk1"/>
              </a:solidFill>
            </a:endParaRPr>
          </a:p>
          <a:p>
            <a:pPr marL="0" lvl="0" indent="0" algn="l" rtl="0">
              <a:spcBef>
                <a:spcPts val="1600"/>
              </a:spcBef>
              <a:spcAft>
                <a:spcPts val="0"/>
              </a:spcAft>
              <a:buClr>
                <a:schemeClr val="dk1"/>
              </a:buClr>
              <a:buSzPts val="1100"/>
              <a:buFont typeface="Arial"/>
              <a:buNone/>
            </a:pPr>
            <a:r>
              <a:rPr lang="en-GB" sz="1500">
                <a:solidFill>
                  <a:schemeClr val="dk1"/>
                </a:solidFill>
              </a:rPr>
              <a:t>In a food web, many animals share the same food source. This is not shown in a food chain.  </a:t>
            </a:r>
            <a:endParaRPr sz="1500">
              <a:solidFill>
                <a:schemeClr val="dk1"/>
              </a:solidFill>
            </a:endParaRPr>
          </a:p>
          <a:p>
            <a:pPr marL="0" lvl="0" indent="0" algn="l" rtl="0">
              <a:spcBef>
                <a:spcPts val="1600"/>
              </a:spcBef>
              <a:spcAft>
                <a:spcPts val="0"/>
              </a:spcAft>
              <a:buNone/>
            </a:pPr>
            <a:r>
              <a:rPr lang="en-GB" sz="1500">
                <a:solidFill>
                  <a:schemeClr val="dk1"/>
                </a:solidFill>
              </a:rPr>
              <a:t>A food web models more than one producer and many primary and secondary consumers.</a:t>
            </a:r>
            <a:endParaRPr sz="1500">
              <a:solidFill>
                <a:schemeClr val="dk1"/>
              </a:solidFill>
            </a:endParaRPr>
          </a:p>
          <a:p>
            <a:pPr marL="0" lvl="0" indent="0" algn="l" rtl="0">
              <a:spcBef>
                <a:spcPts val="1600"/>
              </a:spcBef>
              <a:spcAft>
                <a:spcPts val="0"/>
              </a:spcAft>
              <a:buClr>
                <a:schemeClr val="dk1"/>
              </a:buClr>
              <a:buSzPts val="1100"/>
              <a:buFont typeface="Arial"/>
              <a:buNone/>
            </a:pPr>
            <a:r>
              <a:rPr lang="en-GB" sz="1500">
                <a:solidFill>
                  <a:schemeClr val="dk1"/>
                </a:solidFill>
              </a:rPr>
              <a:t>The more organisms in an ecosystem, the more individual food chains are connected. </a:t>
            </a:r>
            <a:endParaRPr sz="1500">
              <a:solidFill>
                <a:schemeClr val="dk1"/>
              </a:solidFill>
            </a:endParaRPr>
          </a:p>
          <a:p>
            <a:pPr marL="0" lvl="0" indent="0" algn="l" rtl="0">
              <a:spcBef>
                <a:spcPts val="1600"/>
              </a:spcBef>
              <a:spcAft>
                <a:spcPts val="1600"/>
              </a:spcAft>
              <a:buClr>
                <a:schemeClr val="dk1"/>
              </a:buClr>
              <a:buSzPts val="1100"/>
              <a:buFont typeface="Arial"/>
              <a:buNone/>
            </a:pPr>
            <a:endParaRPr sz="1400">
              <a:solidFill>
                <a:schemeClr val="dk1"/>
              </a:solidFill>
            </a:endParaRPr>
          </a:p>
        </p:txBody>
      </p:sp>
      <p:graphicFrame>
        <p:nvGraphicFramePr>
          <p:cNvPr id="306" name="Google Shape;306;p48"/>
          <p:cNvGraphicFramePr/>
          <p:nvPr/>
        </p:nvGraphicFramePr>
        <p:xfrm>
          <a:off x="7129975" y="348050"/>
          <a:ext cx="1827350" cy="1203900"/>
        </p:xfrm>
        <a:graphic>
          <a:graphicData uri="http://schemas.openxmlformats.org/drawingml/2006/table">
            <a:tbl>
              <a:tblPr>
                <a:noFill/>
              </a:tblPr>
              <a:tblGrid>
                <a:gridCol w="18273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Why is this food web more accurate that the food chain below?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07" name="Google Shape;307;p48"/>
          <p:cNvGraphicFramePr/>
          <p:nvPr/>
        </p:nvGraphicFramePr>
        <p:xfrm>
          <a:off x="7256275" y="3654050"/>
          <a:ext cx="1725000" cy="1142940"/>
        </p:xfrm>
        <a:graphic>
          <a:graphicData uri="http://schemas.openxmlformats.org/drawingml/2006/table">
            <a:tbl>
              <a:tblPr>
                <a:noFill/>
              </a:tblPr>
              <a:tblGrid>
                <a:gridCol w="1725000">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EXTENSION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GB" sz="1000">
                          <a:latin typeface="Century Gothic"/>
                          <a:ea typeface="Century Gothic"/>
                          <a:cs typeface="Century Gothic"/>
                          <a:sym typeface="Century Gothic"/>
                        </a:rPr>
                        <a:t>Producers can also be fruit, seeds, nuts, flowers and grains all parts of plants. </a:t>
                      </a:r>
                      <a:endParaRPr sz="100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8" name="Google Shape;308;p48"/>
          <p:cNvSpPr txBox="1"/>
          <p:nvPr/>
        </p:nvSpPr>
        <p:spPr>
          <a:xfrm>
            <a:off x="6781500" y="1968900"/>
            <a:ext cx="27099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Century Gothic"/>
                <a:ea typeface="Century Gothic"/>
                <a:cs typeface="Century Gothic"/>
                <a:sym typeface="Century Gothic"/>
              </a:rPr>
              <a:t>Plant → Mule Deer → Mountain Lion </a:t>
            </a:r>
            <a:endParaRPr sz="1000" b="1">
              <a:latin typeface="Century Gothic"/>
              <a:ea typeface="Century Gothic"/>
              <a:cs typeface="Century Gothic"/>
              <a:sym typeface="Century Gothic"/>
            </a:endParaRPr>
          </a:p>
        </p:txBody>
      </p:sp>
      <p:sp>
        <p:nvSpPr>
          <p:cNvPr id="309" name="Google Shape;309;p48"/>
          <p:cNvSpPr txBox="1"/>
          <p:nvPr/>
        </p:nvSpPr>
        <p:spPr>
          <a:xfrm>
            <a:off x="6905975" y="1695300"/>
            <a:ext cx="1725000" cy="2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Century Gothic"/>
                <a:ea typeface="Century Gothic"/>
                <a:cs typeface="Century Gothic"/>
                <a:sym typeface="Century Gothic"/>
              </a:rPr>
              <a:t>Food chain</a:t>
            </a:r>
            <a:endParaRPr sz="1200" b="1">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rgbClr val="F3F3F3"/>
                </a:solidFill>
              </a:rPr>
              <a:t>We will construct food webs to show feeding relationships.</a:t>
            </a:r>
            <a:endParaRPr/>
          </a:p>
        </p:txBody>
      </p:sp>
      <p:sp>
        <p:nvSpPr>
          <p:cNvPr id="328" name="Google Shape;328;p50"/>
          <p:cNvSpPr txBox="1">
            <a:spLocks noGrp="1"/>
          </p:cNvSpPr>
          <p:nvPr>
            <p:ph type="body" idx="2"/>
          </p:nvPr>
        </p:nvSpPr>
        <p:spPr>
          <a:xfrm>
            <a:off x="491475" y="760075"/>
            <a:ext cx="3470400" cy="4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a:solidFill>
                  <a:schemeClr val="dk1"/>
                </a:solidFill>
              </a:rPr>
              <a:t>Food webs stop after three to four arrows because animals at the top are large and require more energy to survive. </a:t>
            </a:r>
            <a:endParaRPr sz="1400">
              <a:solidFill>
                <a:schemeClr val="dk1"/>
              </a:solidFill>
            </a:endParaRPr>
          </a:p>
          <a:p>
            <a:pPr marL="0" lvl="0" indent="0" algn="l" rtl="0">
              <a:spcBef>
                <a:spcPts val="1600"/>
              </a:spcBef>
              <a:spcAft>
                <a:spcPts val="0"/>
              </a:spcAft>
              <a:buNone/>
            </a:pPr>
            <a:r>
              <a:rPr lang="en-GB" sz="1400">
                <a:solidFill>
                  <a:schemeClr val="dk1"/>
                </a:solidFill>
              </a:rPr>
              <a:t>The consumers at the top are called </a:t>
            </a:r>
            <a:r>
              <a:rPr lang="en-GB" sz="1400" b="1">
                <a:solidFill>
                  <a:schemeClr val="dk1"/>
                </a:solidFill>
              </a:rPr>
              <a:t>apex predators</a:t>
            </a:r>
            <a:r>
              <a:rPr lang="en-GB" sz="1400">
                <a:solidFill>
                  <a:schemeClr val="dk1"/>
                </a:solidFill>
              </a:rPr>
              <a:t> or top consumers because nothing eats them. </a:t>
            </a:r>
            <a:endParaRPr sz="1400">
              <a:solidFill>
                <a:schemeClr val="dk1"/>
              </a:solidFill>
            </a:endParaRPr>
          </a:p>
          <a:p>
            <a:pPr marL="0" lvl="0" indent="0" algn="l" rtl="0">
              <a:lnSpc>
                <a:spcPct val="100000"/>
              </a:lnSpc>
              <a:spcBef>
                <a:spcPts val="1600"/>
              </a:spcBef>
              <a:spcAft>
                <a:spcPts val="0"/>
              </a:spcAft>
              <a:buNone/>
            </a:pPr>
            <a:r>
              <a:rPr lang="en-GB" sz="1400">
                <a:solidFill>
                  <a:schemeClr val="dk1"/>
                </a:solidFill>
              </a:rPr>
              <a:t>Two food chain to the Eagle are:</a:t>
            </a:r>
            <a:endParaRPr sz="1400">
              <a:solidFill>
                <a:schemeClr val="dk1"/>
              </a:solidFill>
            </a:endParaRPr>
          </a:p>
          <a:p>
            <a:pPr marL="0" lvl="0" indent="0" algn="l" rtl="0">
              <a:lnSpc>
                <a:spcPct val="100000"/>
              </a:lnSpc>
              <a:spcBef>
                <a:spcPts val="0"/>
              </a:spcBef>
              <a:spcAft>
                <a:spcPts val="0"/>
              </a:spcAft>
              <a:buNone/>
            </a:pPr>
            <a:r>
              <a:rPr lang="en-GB" sz="1400">
                <a:solidFill>
                  <a:schemeClr val="dk1"/>
                </a:solidFill>
              </a:rPr>
              <a:t>Lavenders→ Butterfly → Frog → Eagle</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GB" sz="1400">
                <a:solidFill>
                  <a:schemeClr val="dk1"/>
                </a:solidFill>
              </a:rPr>
              <a:t>Mangoes → Fruit Fly → dragonfly→ Thrush→  Eagle </a:t>
            </a:r>
            <a:endParaRPr sz="1400">
              <a:solidFill>
                <a:schemeClr val="dk1"/>
              </a:solidFill>
            </a:endParaRPr>
          </a:p>
          <a:p>
            <a:pPr marL="0" lvl="0" indent="0" algn="l" rtl="0">
              <a:spcBef>
                <a:spcPts val="0"/>
              </a:spcBef>
              <a:spcAft>
                <a:spcPts val="0"/>
              </a:spcAft>
              <a:buNone/>
            </a:pPr>
            <a:r>
              <a:rPr lang="en-GB" sz="1400">
                <a:solidFill>
                  <a:schemeClr val="dk1"/>
                </a:solidFill>
              </a:rPr>
              <a:t> </a:t>
            </a:r>
            <a:endParaRPr sz="1400">
              <a:solidFill>
                <a:schemeClr val="dk1"/>
              </a:solidFill>
            </a:endParaRPr>
          </a:p>
          <a:p>
            <a:pPr marL="0" lvl="0" indent="0" algn="l" rtl="0">
              <a:spcBef>
                <a:spcPts val="1600"/>
              </a:spcBef>
              <a:spcAft>
                <a:spcPts val="1600"/>
              </a:spcAft>
              <a:buClr>
                <a:schemeClr val="dk1"/>
              </a:buClr>
              <a:buSzPts val="1100"/>
              <a:buFont typeface="Arial"/>
              <a:buNone/>
            </a:pPr>
            <a:endParaRPr sz="1600">
              <a:solidFill>
                <a:schemeClr val="dk1"/>
              </a:solidFill>
            </a:endParaRPr>
          </a:p>
        </p:txBody>
      </p:sp>
      <p:pic>
        <p:nvPicPr>
          <p:cNvPr id="329" name="Google Shape;329;p50"/>
          <p:cNvPicPr preferRelativeResize="0"/>
          <p:nvPr/>
        </p:nvPicPr>
        <p:blipFill rotWithShape="1">
          <a:blip r:embed="rId3">
            <a:alphaModFix/>
          </a:blip>
          <a:srcRect t="9436"/>
          <a:stretch/>
        </p:blipFill>
        <p:spPr>
          <a:xfrm>
            <a:off x="3795325" y="1390175"/>
            <a:ext cx="3535524" cy="3618199"/>
          </a:xfrm>
          <a:prstGeom prst="rect">
            <a:avLst/>
          </a:prstGeom>
          <a:noFill/>
          <a:ln>
            <a:noFill/>
          </a:ln>
        </p:spPr>
      </p:pic>
      <p:graphicFrame>
        <p:nvGraphicFramePr>
          <p:cNvPr id="330" name="Google Shape;330;p50"/>
          <p:cNvGraphicFramePr/>
          <p:nvPr/>
        </p:nvGraphicFramePr>
        <p:xfrm>
          <a:off x="6968300" y="482950"/>
          <a:ext cx="2007800" cy="1036260"/>
        </p:xfrm>
        <a:graphic>
          <a:graphicData uri="http://schemas.openxmlformats.org/drawingml/2006/table">
            <a:tbl>
              <a:tblPr>
                <a:noFill/>
              </a:tblPr>
              <a:tblGrid>
                <a:gridCol w="20078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Make one food chain that includes corn.</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31" name="Google Shape;331;p50"/>
          <p:cNvSpPr txBox="1"/>
          <p:nvPr/>
        </p:nvSpPr>
        <p:spPr>
          <a:xfrm>
            <a:off x="7329625" y="4190475"/>
            <a:ext cx="11835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Century Gothic"/>
                <a:ea typeface="Century Gothic"/>
                <a:cs typeface="Century Gothic"/>
                <a:sym typeface="Century Gothic"/>
              </a:rPr>
              <a:t>producers</a:t>
            </a:r>
            <a:endParaRPr sz="1000">
              <a:latin typeface="Century Gothic"/>
              <a:ea typeface="Century Gothic"/>
              <a:cs typeface="Century Gothic"/>
              <a:sym typeface="Century Gothic"/>
            </a:endParaRPr>
          </a:p>
        </p:txBody>
      </p:sp>
      <p:sp>
        <p:nvSpPr>
          <p:cNvPr id="332" name="Google Shape;332;p50"/>
          <p:cNvSpPr txBox="1"/>
          <p:nvPr/>
        </p:nvSpPr>
        <p:spPr>
          <a:xfrm>
            <a:off x="7260800" y="3391201"/>
            <a:ext cx="1183500" cy="3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Century Gothic"/>
                <a:ea typeface="Century Gothic"/>
                <a:cs typeface="Century Gothic"/>
                <a:sym typeface="Century Gothic"/>
              </a:rPr>
              <a:t>Primary consumers </a:t>
            </a:r>
            <a:endParaRPr sz="1000">
              <a:latin typeface="Century Gothic"/>
              <a:ea typeface="Century Gothic"/>
              <a:cs typeface="Century Gothic"/>
              <a:sym typeface="Century Gothic"/>
            </a:endParaRPr>
          </a:p>
        </p:txBody>
      </p:sp>
      <p:sp>
        <p:nvSpPr>
          <p:cNvPr id="333" name="Google Shape;333;p50"/>
          <p:cNvSpPr txBox="1"/>
          <p:nvPr/>
        </p:nvSpPr>
        <p:spPr>
          <a:xfrm>
            <a:off x="5643400" y="1008701"/>
            <a:ext cx="1183500" cy="3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Century Gothic"/>
                <a:ea typeface="Century Gothic"/>
                <a:cs typeface="Century Gothic"/>
                <a:sym typeface="Century Gothic"/>
              </a:rPr>
              <a:t>Apex/Top consumer </a:t>
            </a:r>
            <a:endParaRPr sz="1000">
              <a:latin typeface="Century Gothic"/>
              <a:ea typeface="Century Gothic"/>
              <a:cs typeface="Century Gothic"/>
              <a:sym typeface="Century Gothic"/>
            </a:endParaRPr>
          </a:p>
        </p:txBody>
      </p:sp>
      <p:sp>
        <p:nvSpPr>
          <p:cNvPr id="334" name="Google Shape;334;p50"/>
          <p:cNvSpPr txBox="1"/>
          <p:nvPr/>
        </p:nvSpPr>
        <p:spPr>
          <a:xfrm>
            <a:off x="7167400" y="2591925"/>
            <a:ext cx="1183500" cy="5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Century Gothic"/>
                <a:ea typeface="Century Gothic"/>
                <a:cs typeface="Century Gothic"/>
                <a:sym typeface="Century Gothic"/>
              </a:rPr>
              <a:t>Secondary consumers </a:t>
            </a:r>
            <a:endParaRPr sz="1000">
              <a:latin typeface="Century Gothic"/>
              <a:ea typeface="Century Gothic"/>
              <a:cs typeface="Century Gothic"/>
              <a:sym typeface="Century Gothic"/>
            </a:endParaRPr>
          </a:p>
        </p:txBody>
      </p:sp>
      <p:sp>
        <p:nvSpPr>
          <p:cNvPr id="335" name="Google Shape;335;p50"/>
          <p:cNvSpPr txBox="1"/>
          <p:nvPr/>
        </p:nvSpPr>
        <p:spPr>
          <a:xfrm>
            <a:off x="7120700" y="1936875"/>
            <a:ext cx="1183500" cy="5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Century Gothic"/>
                <a:ea typeface="Century Gothic"/>
                <a:cs typeface="Century Gothic"/>
                <a:sym typeface="Century Gothic"/>
              </a:rPr>
              <a:t>Tertiary consumers </a:t>
            </a:r>
            <a:endParaRPr sz="1000">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body" idx="2"/>
          </p:nvPr>
        </p:nvSpPr>
        <p:spPr>
          <a:xfrm>
            <a:off x="552550" y="852700"/>
            <a:ext cx="6173700" cy="4065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A </a:t>
            </a:r>
            <a:r>
              <a:rPr lang="en-GB" b="1" dirty="0"/>
              <a:t>food chain </a:t>
            </a:r>
            <a:r>
              <a:rPr lang="en-GB" dirty="0"/>
              <a:t>shows how energy is transferred from one living organism to another via food.</a:t>
            </a:r>
            <a:endParaRPr dirty="0"/>
          </a:p>
          <a:p>
            <a:pPr marL="0" lvl="0" indent="0" algn="l" rtl="0">
              <a:spcBef>
                <a:spcPts val="1600"/>
              </a:spcBef>
              <a:spcAft>
                <a:spcPts val="0"/>
              </a:spcAft>
              <a:buNone/>
            </a:pPr>
            <a:r>
              <a:rPr lang="en-GB" dirty="0"/>
              <a:t>A </a:t>
            </a:r>
            <a:r>
              <a:rPr lang="en-GB" b="1" dirty="0"/>
              <a:t>food web</a:t>
            </a:r>
            <a:r>
              <a:rPr lang="en-GB" dirty="0"/>
              <a:t> shows how energy is transferred between organisms in an </a:t>
            </a:r>
            <a:r>
              <a:rPr lang="en-GB" b="1" dirty="0"/>
              <a:t>ecosystem</a:t>
            </a:r>
            <a:r>
              <a:rPr lang="en-GB" dirty="0"/>
              <a:t> via food.</a:t>
            </a:r>
            <a:endParaRPr dirty="0"/>
          </a:p>
          <a:p>
            <a:pPr marL="0" lvl="0" indent="0" algn="l" rtl="0">
              <a:spcBef>
                <a:spcPts val="1600"/>
              </a:spcBef>
              <a:spcAft>
                <a:spcPts val="0"/>
              </a:spcAft>
              <a:buNone/>
            </a:pPr>
            <a:r>
              <a:rPr lang="en-GB" dirty="0"/>
              <a:t>There are factors that affect how much food is available to organisms.</a:t>
            </a:r>
            <a:endParaRPr dirty="0"/>
          </a:p>
          <a:p>
            <a:pPr marL="0" lvl="0" indent="0" algn="l" rtl="0">
              <a:lnSpc>
                <a:spcPct val="115000"/>
              </a:lnSpc>
              <a:spcBef>
                <a:spcPts val="1600"/>
              </a:spcBef>
              <a:spcAft>
                <a:spcPts val="1600"/>
              </a:spcAft>
              <a:buNone/>
            </a:pPr>
            <a:r>
              <a:rPr lang="en-GB" sz="1800" dirty="0">
                <a:solidFill>
                  <a:schemeClr val="dk1"/>
                </a:solidFill>
                <a:latin typeface="Century Gothic"/>
                <a:ea typeface="Century Gothic"/>
                <a:cs typeface="Century Gothic"/>
                <a:sym typeface="Century Gothic"/>
              </a:rPr>
              <a:t>There are two types of factors that affect ecosystems:</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	</a:t>
            </a:r>
            <a:r>
              <a:rPr lang="en-GB" sz="1800" b="1" dirty="0">
                <a:solidFill>
                  <a:schemeClr val="dk1"/>
                </a:solidFill>
                <a:latin typeface="Century Gothic"/>
                <a:ea typeface="Century Gothic"/>
                <a:cs typeface="Century Gothic"/>
                <a:sym typeface="Century Gothic"/>
              </a:rPr>
              <a:t>Biotic</a:t>
            </a:r>
            <a:r>
              <a:rPr lang="en-GB" sz="1800" dirty="0">
                <a:solidFill>
                  <a:schemeClr val="dk1"/>
                </a:solidFill>
                <a:latin typeface="Century Gothic"/>
                <a:ea typeface="Century Gothic"/>
                <a:cs typeface="Century Gothic"/>
                <a:sym typeface="Century Gothic"/>
              </a:rPr>
              <a:t>, or </a:t>
            </a:r>
            <a:r>
              <a:rPr lang="en-GB" sz="1800" b="1" dirty="0">
                <a:solidFill>
                  <a:schemeClr val="dk1"/>
                </a:solidFill>
                <a:latin typeface="Century Gothic"/>
                <a:ea typeface="Century Gothic"/>
                <a:cs typeface="Century Gothic"/>
                <a:sym typeface="Century Gothic"/>
              </a:rPr>
              <a:t>living</a:t>
            </a:r>
            <a:r>
              <a:rPr lang="en-GB" sz="1800" dirty="0">
                <a:solidFill>
                  <a:schemeClr val="dk1"/>
                </a:solidFill>
                <a:latin typeface="Century Gothic"/>
                <a:ea typeface="Century Gothic"/>
                <a:cs typeface="Century Gothic"/>
                <a:sym typeface="Century Gothic"/>
              </a:rPr>
              <a:t>, factors</a:t>
            </a:r>
            <a:br>
              <a:rPr lang="en-GB" sz="1800" dirty="0">
                <a:solidFill>
                  <a:schemeClr val="dk1"/>
                </a:solidFill>
                <a:latin typeface="Century Gothic"/>
                <a:ea typeface="Century Gothic"/>
                <a:cs typeface="Century Gothic"/>
                <a:sym typeface="Century Gothic"/>
              </a:rPr>
            </a:br>
            <a:r>
              <a:rPr lang="en-GB" sz="1800" dirty="0">
                <a:solidFill>
                  <a:schemeClr val="dk1"/>
                </a:solidFill>
                <a:latin typeface="Century Gothic"/>
                <a:ea typeface="Century Gothic"/>
                <a:cs typeface="Century Gothic"/>
                <a:sym typeface="Century Gothic"/>
              </a:rPr>
              <a:t>	</a:t>
            </a:r>
            <a:r>
              <a:rPr lang="en-GB" sz="1800" b="1" dirty="0">
                <a:solidFill>
                  <a:schemeClr val="dk1"/>
                </a:solidFill>
                <a:latin typeface="Century Gothic"/>
                <a:ea typeface="Century Gothic"/>
                <a:cs typeface="Century Gothic"/>
                <a:sym typeface="Century Gothic"/>
              </a:rPr>
              <a:t>Abiotic</a:t>
            </a:r>
            <a:r>
              <a:rPr lang="en-GB" sz="1800" dirty="0">
                <a:solidFill>
                  <a:schemeClr val="dk1"/>
                </a:solidFill>
                <a:latin typeface="Century Gothic"/>
                <a:ea typeface="Century Gothic"/>
                <a:cs typeface="Century Gothic"/>
                <a:sym typeface="Century Gothic"/>
              </a:rPr>
              <a:t>, or </a:t>
            </a:r>
            <a:r>
              <a:rPr lang="en-GB" sz="1800" b="1" dirty="0">
                <a:solidFill>
                  <a:schemeClr val="dk1"/>
                </a:solidFill>
                <a:latin typeface="Century Gothic"/>
                <a:ea typeface="Century Gothic"/>
                <a:cs typeface="Century Gothic"/>
                <a:sym typeface="Century Gothic"/>
              </a:rPr>
              <a:t>non-living</a:t>
            </a:r>
            <a:r>
              <a:rPr lang="en-GB" sz="1800" dirty="0">
                <a:solidFill>
                  <a:schemeClr val="dk1"/>
                </a:solidFill>
                <a:latin typeface="Century Gothic"/>
                <a:ea typeface="Century Gothic"/>
                <a:cs typeface="Century Gothic"/>
                <a:sym typeface="Century Gothic"/>
              </a:rPr>
              <a:t>, factors</a:t>
            </a:r>
          </a:p>
        </p:txBody>
      </p:sp>
      <p:sp>
        <p:nvSpPr>
          <p:cNvPr id="219" name="Google Shape;219;p3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200"/>
              <a:t>We will predict the effects of introduced species and population changes on local habitats using food webs.</a:t>
            </a:r>
            <a:endParaRPr sz="1200"/>
          </a:p>
        </p:txBody>
      </p:sp>
      <p:pic>
        <p:nvPicPr>
          <p:cNvPr id="220" name="Google Shape;220;p34"/>
          <p:cNvPicPr preferRelativeResize="0"/>
          <p:nvPr/>
        </p:nvPicPr>
        <p:blipFill rotWithShape="1">
          <a:blip r:embed="rId3">
            <a:alphaModFix/>
          </a:blip>
          <a:srcRect l="13308" t="21926" r="66797" b="12188"/>
          <a:stretch/>
        </p:blipFill>
        <p:spPr>
          <a:xfrm>
            <a:off x="6575675" y="909650"/>
            <a:ext cx="2122224" cy="3951700"/>
          </a:xfrm>
          <a:prstGeom prst="rect">
            <a:avLst/>
          </a:prstGeom>
          <a:noFill/>
          <a:ln>
            <a:noFill/>
          </a:ln>
        </p:spPr>
      </p:pic>
      <p:sp>
        <p:nvSpPr>
          <p:cNvPr id="221" name="Google Shape;221;p34"/>
          <p:cNvSpPr/>
          <p:nvPr/>
        </p:nvSpPr>
        <p:spPr>
          <a:xfrm>
            <a:off x="6726250" y="2960625"/>
            <a:ext cx="740100" cy="602100"/>
          </a:xfrm>
          <a:prstGeom prst="noSmoking">
            <a:avLst>
              <a:gd name="adj" fmla="val 1875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lt1"/>
                </a:solidFill>
              </a:rPr>
              <a:t>We will predict the effects of introduced species and population changes on local habitats using food webs.</a:t>
            </a:r>
            <a:endParaRPr/>
          </a:p>
        </p:txBody>
      </p:sp>
      <p:sp>
        <p:nvSpPr>
          <p:cNvPr id="245" name="Google Shape;245;p37"/>
          <p:cNvSpPr txBox="1">
            <a:spLocks noGrp="1"/>
          </p:cNvSpPr>
          <p:nvPr>
            <p:ph type="body" idx="2"/>
          </p:nvPr>
        </p:nvSpPr>
        <p:spPr>
          <a:xfrm>
            <a:off x="552550" y="1843300"/>
            <a:ext cx="5393700" cy="29244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SzPts val="1600"/>
              <a:buChar char="●"/>
            </a:pPr>
            <a:r>
              <a:rPr lang="en-GB" sz="1600" b="1" dirty="0"/>
              <a:t>Competition</a:t>
            </a:r>
            <a:r>
              <a:rPr lang="en-GB" sz="1600" dirty="0"/>
              <a:t> - when organisms are competing for the same limited resources. </a:t>
            </a:r>
            <a:r>
              <a:rPr lang="en-GB" sz="1600" i="1" dirty="0"/>
              <a:t>e.g</a:t>
            </a:r>
            <a:r>
              <a:rPr lang="en-GB" sz="1600" dirty="0"/>
              <a:t>. the rabbit, bilby and kangaroo all compete for grass.</a:t>
            </a:r>
            <a:endParaRPr sz="1600" dirty="0"/>
          </a:p>
          <a:p>
            <a:pPr marL="457200" lvl="0" indent="-330200" algn="l" rtl="0">
              <a:lnSpc>
                <a:spcPct val="100000"/>
              </a:lnSpc>
              <a:spcBef>
                <a:spcPts val="1000"/>
              </a:spcBef>
              <a:spcAft>
                <a:spcPts val="0"/>
              </a:spcAft>
              <a:buSzPts val="1600"/>
              <a:buChar char="●"/>
            </a:pPr>
            <a:r>
              <a:rPr lang="en-GB" sz="1600" b="1" dirty="0"/>
              <a:t>Predation</a:t>
            </a:r>
            <a:r>
              <a:rPr lang="en-GB" sz="1600" dirty="0"/>
              <a:t> - one organism kills another for food.</a:t>
            </a:r>
            <a:r>
              <a:rPr lang="en-GB" sz="1600" i="1" dirty="0"/>
              <a:t> e.g</a:t>
            </a:r>
            <a:r>
              <a:rPr lang="en-GB" sz="1600" dirty="0"/>
              <a:t>. the dingo eats kangaroos.</a:t>
            </a:r>
            <a:endParaRPr sz="1600" dirty="0"/>
          </a:p>
          <a:p>
            <a:pPr marL="457200" lvl="0" indent="-330200" algn="l" rtl="0">
              <a:lnSpc>
                <a:spcPct val="100000"/>
              </a:lnSpc>
              <a:spcBef>
                <a:spcPts val="1000"/>
              </a:spcBef>
              <a:spcAft>
                <a:spcPts val="0"/>
              </a:spcAft>
              <a:buSzPts val="1600"/>
              <a:buChar char="●"/>
            </a:pPr>
            <a:r>
              <a:rPr lang="en-GB" sz="1600" b="1" dirty="0"/>
              <a:t>Disease - </a:t>
            </a:r>
            <a:r>
              <a:rPr lang="en-GB" sz="1600" dirty="0"/>
              <a:t>organisms die due to illness.</a:t>
            </a:r>
            <a:endParaRPr sz="1600" dirty="0"/>
          </a:p>
          <a:p>
            <a:pPr marL="457200" lvl="0" indent="-330200" algn="l" rtl="0">
              <a:lnSpc>
                <a:spcPct val="100000"/>
              </a:lnSpc>
              <a:spcBef>
                <a:spcPts val="1000"/>
              </a:spcBef>
              <a:spcAft>
                <a:spcPts val="0"/>
              </a:spcAft>
              <a:buSzPts val="1600"/>
              <a:buChar char="●"/>
            </a:pPr>
            <a:r>
              <a:rPr lang="en-GB" sz="1600" b="1" dirty="0"/>
              <a:t>Changes in environmental conditions</a:t>
            </a:r>
            <a:r>
              <a:rPr lang="en-GB" sz="1600" dirty="0"/>
              <a:t> - organisms move away or die due to limited resources </a:t>
            </a:r>
            <a:r>
              <a:rPr lang="en-GB" sz="1600" i="1" dirty="0"/>
              <a:t>e.g.</a:t>
            </a:r>
            <a:r>
              <a:rPr lang="en-GB" sz="1600" dirty="0"/>
              <a:t> drought</a:t>
            </a:r>
            <a:endParaRPr sz="1600" dirty="0"/>
          </a:p>
        </p:txBody>
      </p:sp>
      <p:graphicFrame>
        <p:nvGraphicFramePr>
          <p:cNvPr id="246" name="Google Shape;246;p37"/>
          <p:cNvGraphicFramePr/>
          <p:nvPr/>
        </p:nvGraphicFramePr>
        <p:xfrm>
          <a:off x="6503350" y="476050"/>
          <a:ext cx="2475075" cy="1203900"/>
        </p:xfrm>
        <a:graphic>
          <a:graphicData uri="http://schemas.openxmlformats.org/drawingml/2006/table">
            <a:tbl>
              <a:tblPr>
                <a:noFill/>
              </a:tblPr>
              <a:tblGrid>
                <a:gridCol w="24750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Identify in the food web below:</a:t>
                      </a:r>
                      <a:endParaRPr sz="1100" dirty="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dirty="0">
                          <a:latin typeface="Century Gothic"/>
                          <a:ea typeface="Century Gothic"/>
                          <a:cs typeface="Century Gothic"/>
                          <a:sym typeface="Century Gothic"/>
                        </a:rPr>
                        <a:t>Two organisms in competition.</a:t>
                      </a:r>
                      <a:endParaRPr sz="1100" dirty="0">
                        <a:latin typeface="Century Gothic"/>
                        <a:ea typeface="Century Gothic"/>
                        <a:cs typeface="Century Gothic"/>
                        <a:sym typeface="Century Gothic"/>
                      </a:endParaRPr>
                    </a:p>
                    <a:p>
                      <a:pPr marL="457200" lvl="0" indent="-298450" algn="l" rtl="0">
                        <a:spcBef>
                          <a:spcPts val="0"/>
                        </a:spcBef>
                        <a:spcAft>
                          <a:spcPts val="0"/>
                        </a:spcAft>
                        <a:buSzPts val="1100"/>
                        <a:buFont typeface="Century Gothic"/>
                        <a:buAutoNum type="arabicPeriod"/>
                      </a:pPr>
                      <a:r>
                        <a:rPr lang="en-GB" sz="1100" dirty="0">
                          <a:latin typeface="Century Gothic"/>
                          <a:ea typeface="Century Gothic"/>
                          <a:cs typeface="Century Gothic"/>
                          <a:sym typeface="Century Gothic"/>
                        </a:rPr>
                        <a:t>An example of predation.</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7" name="Google Shape;247;p37"/>
          <p:cNvGraphicFramePr/>
          <p:nvPr/>
        </p:nvGraphicFramePr>
        <p:xfrm>
          <a:off x="6797375" y="4213500"/>
          <a:ext cx="2134475" cy="70098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change in the number.</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48" name="Google Shape;248;p37"/>
          <p:cNvPicPr preferRelativeResize="0"/>
          <p:nvPr/>
        </p:nvPicPr>
        <p:blipFill>
          <a:blip r:embed="rId3">
            <a:alphaModFix/>
          </a:blip>
          <a:stretch>
            <a:fillRect/>
          </a:stretch>
        </p:blipFill>
        <p:spPr>
          <a:xfrm>
            <a:off x="5946251" y="1787762"/>
            <a:ext cx="2985601" cy="2241179"/>
          </a:xfrm>
          <a:prstGeom prst="rect">
            <a:avLst/>
          </a:prstGeom>
          <a:noFill/>
          <a:ln>
            <a:noFill/>
          </a:ln>
        </p:spPr>
      </p:pic>
      <p:sp>
        <p:nvSpPr>
          <p:cNvPr id="249" name="Google Shape;249;p37"/>
          <p:cNvSpPr txBox="1"/>
          <p:nvPr/>
        </p:nvSpPr>
        <p:spPr>
          <a:xfrm>
            <a:off x="8183450" y="2711500"/>
            <a:ext cx="1224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Kangaroo</a:t>
            </a:r>
            <a:endParaRPr sz="1200">
              <a:latin typeface="Century Gothic"/>
              <a:ea typeface="Century Gothic"/>
              <a:cs typeface="Century Gothic"/>
              <a:sym typeface="Century Gothic"/>
            </a:endParaRPr>
          </a:p>
        </p:txBody>
      </p:sp>
      <p:sp>
        <p:nvSpPr>
          <p:cNvPr id="250" name="Google Shape;250;p37"/>
          <p:cNvSpPr txBox="1"/>
          <p:nvPr/>
        </p:nvSpPr>
        <p:spPr>
          <a:xfrm>
            <a:off x="7485713" y="178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Dingo</a:t>
            </a:r>
            <a:endParaRPr sz="1200">
              <a:latin typeface="Century Gothic"/>
              <a:ea typeface="Century Gothic"/>
              <a:cs typeface="Century Gothic"/>
              <a:sym typeface="Century Gothic"/>
            </a:endParaRPr>
          </a:p>
        </p:txBody>
      </p:sp>
      <p:sp>
        <p:nvSpPr>
          <p:cNvPr id="251" name="Google Shape;251;p37"/>
          <p:cNvSpPr txBox="1"/>
          <p:nvPr/>
        </p:nvSpPr>
        <p:spPr>
          <a:xfrm>
            <a:off x="6963175" y="32950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Bilby</a:t>
            </a:r>
            <a:endParaRPr sz="1200">
              <a:latin typeface="Century Gothic"/>
              <a:ea typeface="Century Gothic"/>
              <a:cs typeface="Century Gothic"/>
              <a:sym typeface="Century Gothic"/>
            </a:endParaRPr>
          </a:p>
        </p:txBody>
      </p:sp>
      <p:sp>
        <p:nvSpPr>
          <p:cNvPr id="252" name="Google Shape;252;p37"/>
          <p:cNvSpPr txBox="1"/>
          <p:nvPr/>
        </p:nvSpPr>
        <p:spPr>
          <a:xfrm>
            <a:off x="6205363" y="335775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Rabbit</a:t>
            </a:r>
            <a:endParaRPr sz="1200">
              <a:latin typeface="Century Gothic"/>
              <a:ea typeface="Century Gothic"/>
              <a:cs typeface="Century Gothic"/>
              <a:sym typeface="Century Gothic"/>
            </a:endParaRPr>
          </a:p>
        </p:txBody>
      </p:sp>
      <p:sp>
        <p:nvSpPr>
          <p:cNvPr id="253" name="Google Shape;253;p37"/>
          <p:cNvSpPr txBox="1"/>
          <p:nvPr/>
        </p:nvSpPr>
        <p:spPr>
          <a:xfrm>
            <a:off x="5745538" y="2708700"/>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Fox</a:t>
            </a:r>
            <a:endParaRPr sz="1200">
              <a:latin typeface="Century Gothic"/>
              <a:ea typeface="Century Gothic"/>
              <a:cs typeface="Century Gothic"/>
              <a:sym typeface="Century Gothic"/>
            </a:endParaRPr>
          </a:p>
        </p:txBody>
      </p:sp>
      <p:sp>
        <p:nvSpPr>
          <p:cNvPr id="254" name="Google Shape;254;p37"/>
          <p:cNvSpPr txBox="1"/>
          <p:nvPr/>
        </p:nvSpPr>
        <p:spPr>
          <a:xfrm>
            <a:off x="7560975" y="2895725"/>
            <a:ext cx="7578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entury Gothic"/>
                <a:ea typeface="Century Gothic"/>
                <a:cs typeface="Century Gothic"/>
                <a:sym typeface="Century Gothic"/>
              </a:rPr>
              <a:t>Feral Cat</a:t>
            </a:r>
            <a:endParaRPr sz="1200">
              <a:latin typeface="Century Gothic"/>
              <a:ea typeface="Century Gothic"/>
              <a:cs typeface="Century Gothic"/>
              <a:sym typeface="Century Gothic"/>
            </a:endParaRPr>
          </a:p>
        </p:txBody>
      </p:sp>
      <p:sp>
        <p:nvSpPr>
          <p:cNvPr id="255" name="Google Shape;255;p37"/>
          <p:cNvSpPr txBox="1"/>
          <p:nvPr/>
        </p:nvSpPr>
        <p:spPr>
          <a:xfrm>
            <a:off x="438850" y="666025"/>
            <a:ext cx="5903100" cy="84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600" dirty="0">
                <a:solidFill>
                  <a:schemeClr val="dk1"/>
                </a:solidFill>
                <a:latin typeface="Century Gothic"/>
                <a:ea typeface="Century Gothic"/>
                <a:cs typeface="Century Gothic"/>
                <a:sym typeface="Century Gothic"/>
              </a:rPr>
              <a:t>A </a:t>
            </a:r>
            <a:r>
              <a:rPr lang="en-GB" sz="1600" b="1" dirty="0">
                <a:solidFill>
                  <a:schemeClr val="dk1"/>
                </a:solidFill>
                <a:latin typeface="Century Gothic"/>
                <a:ea typeface="Century Gothic"/>
                <a:cs typeface="Century Gothic"/>
                <a:sym typeface="Century Gothic"/>
              </a:rPr>
              <a:t>population</a:t>
            </a:r>
            <a:r>
              <a:rPr lang="en-GB" sz="1600" dirty="0">
                <a:solidFill>
                  <a:schemeClr val="dk1"/>
                </a:solidFill>
                <a:latin typeface="Century Gothic"/>
                <a:ea typeface="Century Gothic"/>
                <a:cs typeface="Century Gothic"/>
                <a:sym typeface="Century Gothic"/>
              </a:rPr>
              <a:t> is all the members of a single species that live in a habitat.</a:t>
            </a:r>
            <a:endParaRPr sz="1600" dirty="0">
              <a:solidFill>
                <a:schemeClr val="dk1"/>
              </a:solidFill>
              <a:latin typeface="Century Gothic"/>
              <a:ea typeface="Century Gothic"/>
              <a:cs typeface="Century Gothic"/>
              <a:sym typeface="Century Gothic"/>
            </a:endParaRPr>
          </a:p>
          <a:p>
            <a:pPr marL="0" lvl="0" indent="0" algn="l" rtl="0">
              <a:lnSpc>
                <a:spcPct val="115000"/>
              </a:lnSpc>
              <a:spcBef>
                <a:spcPts val="1600"/>
              </a:spcBef>
              <a:spcAft>
                <a:spcPts val="0"/>
              </a:spcAft>
              <a:buClr>
                <a:schemeClr val="dk1"/>
              </a:buClr>
              <a:buSzPts val="1100"/>
              <a:buFont typeface="Arial"/>
              <a:buNone/>
            </a:pPr>
            <a:r>
              <a:rPr lang="en-GB" sz="1600" dirty="0">
                <a:solidFill>
                  <a:schemeClr val="dk1"/>
                </a:solidFill>
                <a:latin typeface="Century Gothic"/>
                <a:ea typeface="Century Gothic"/>
                <a:cs typeface="Century Gothic"/>
                <a:sym typeface="Century Gothic"/>
              </a:rPr>
              <a:t>A </a:t>
            </a:r>
            <a:r>
              <a:rPr lang="en-GB" sz="1600" b="1" dirty="0">
                <a:solidFill>
                  <a:schemeClr val="dk1"/>
                </a:solidFill>
                <a:latin typeface="Century Gothic"/>
                <a:ea typeface="Century Gothic"/>
                <a:cs typeface="Century Gothic"/>
                <a:sym typeface="Century Gothic"/>
              </a:rPr>
              <a:t>population change₁ </a:t>
            </a:r>
            <a:r>
              <a:rPr lang="en-GB" sz="1600" dirty="0">
                <a:solidFill>
                  <a:schemeClr val="dk1"/>
                </a:solidFill>
                <a:latin typeface="Century Gothic"/>
                <a:ea typeface="Century Gothic"/>
                <a:cs typeface="Century Gothic"/>
                <a:sym typeface="Century Gothic"/>
              </a:rPr>
              <a:t>can occur because of a number of factors:</a:t>
            </a:r>
            <a:endParaRPr dirty="0">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body" idx="2"/>
          </p:nvPr>
        </p:nvSpPr>
        <p:spPr>
          <a:xfrm>
            <a:off x="552550" y="852700"/>
            <a:ext cx="6173700" cy="4065600"/>
          </a:xfrm>
          <a:prstGeom prst="rect">
            <a:avLst/>
          </a:prstGeom>
          <a:ln>
            <a:noFill/>
          </a:ln>
        </p:spPr>
        <p:txBody>
          <a:bodyPr spcFirstLastPara="1" wrap="square" lIns="91425" tIns="91425" rIns="91425" bIns="91425" anchor="t" anchorCtr="0">
            <a:noAutofit/>
          </a:bodyPr>
          <a:lstStyle/>
          <a:p>
            <a:pPr marL="114300" indent="0" algn="l">
              <a:buNone/>
            </a:pPr>
            <a:r>
              <a:rPr lang="en-US" sz="1600" b="0" i="0" dirty="0">
                <a:solidFill>
                  <a:srgbClr val="000000"/>
                </a:solidFill>
                <a:effectLst/>
                <a:latin typeface="Century Gothic" panose="020B0502020202020204" pitchFamily="34" charset="0"/>
              </a:rPr>
              <a:t>When at least one of the organisms benefits from this interaction, the relationship is known as </a:t>
            </a:r>
            <a:r>
              <a:rPr lang="en-US" sz="1600" b="1" i="0" dirty="0">
                <a:solidFill>
                  <a:srgbClr val="000000"/>
                </a:solidFill>
                <a:effectLst/>
                <a:latin typeface="Century Gothic" panose="020B0502020202020204" pitchFamily="34" charset="0"/>
              </a:rPr>
              <a:t>symbiosis</a:t>
            </a:r>
            <a:r>
              <a:rPr lang="en-US" sz="1600" b="0" i="0" dirty="0">
                <a:solidFill>
                  <a:srgbClr val="000000"/>
                </a:solidFill>
                <a:effectLst/>
                <a:latin typeface="Century Gothic" panose="020B0502020202020204" pitchFamily="34" charset="0"/>
              </a:rPr>
              <a:t>.</a:t>
            </a:r>
          </a:p>
          <a:p>
            <a:pPr marL="114300" indent="0" algn="l">
              <a:buNone/>
            </a:pPr>
            <a:endParaRPr lang="en-US" sz="1600" b="0" i="0" dirty="0">
              <a:solidFill>
                <a:srgbClr val="000000"/>
              </a:solidFill>
              <a:effectLst/>
              <a:latin typeface="Century Gothic" panose="020B0502020202020204" pitchFamily="34" charset="0"/>
            </a:endParaRPr>
          </a:p>
          <a:p>
            <a:pPr marL="114300" indent="0" algn="l">
              <a:buNone/>
            </a:pPr>
            <a:r>
              <a:rPr lang="en-US" sz="1600" b="0" i="0" dirty="0">
                <a:solidFill>
                  <a:srgbClr val="000000"/>
                </a:solidFill>
                <a:effectLst/>
                <a:latin typeface="Century Gothic" panose="020B0502020202020204" pitchFamily="34" charset="0"/>
              </a:rPr>
              <a:t>There are three types of symbiotic relationship:</a:t>
            </a:r>
          </a:p>
          <a:p>
            <a:r>
              <a:rPr lang="en-US" sz="1600" b="0" i="0" dirty="0">
                <a:solidFill>
                  <a:srgbClr val="000000"/>
                </a:solidFill>
                <a:effectLst/>
                <a:latin typeface="Century Gothic" panose="020B0502020202020204" pitchFamily="34" charset="0"/>
              </a:rPr>
              <a:t>When both species benefit, the relationship is </a:t>
            </a:r>
            <a:r>
              <a:rPr lang="en-US" sz="1600" b="1" i="0" dirty="0">
                <a:solidFill>
                  <a:srgbClr val="000000"/>
                </a:solidFill>
                <a:effectLst/>
                <a:latin typeface="Century Gothic" panose="020B0502020202020204" pitchFamily="34" charset="0"/>
              </a:rPr>
              <a:t>mutualistic</a:t>
            </a:r>
            <a:r>
              <a:rPr lang="en-US" sz="1600" b="0" i="0" dirty="0">
                <a:solidFill>
                  <a:srgbClr val="000000"/>
                </a:solidFill>
                <a:effectLst/>
                <a:latin typeface="Century Gothic" panose="020B0502020202020204" pitchFamily="34" charset="0"/>
              </a:rPr>
              <a:t>.</a:t>
            </a:r>
          </a:p>
          <a:p>
            <a:r>
              <a:rPr lang="en-US" sz="1600" b="0" i="0" dirty="0">
                <a:solidFill>
                  <a:srgbClr val="000000"/>
                </a:solidFill>
                <a:effectLst/>
                <a:latin typeface="Century Gothic" panose="020B0502020202020204" pitchFamily="34" charset="0"/>
              </a:rPr>
              <a:t>When one species benefits and the other species</a:t>
            </a:r>
            <a:br>
              <a:rPr lang="en-US" sz="1600" b="0" i="0" dirty="0">
                <a:solidFill>
                  <a:srgbClr val="000000"/>
                </a:solidFill>
                <a:effectLst/>
                <a:latin typeface="Century Gothic" panose="020B0502020202020204" pitchFamily="34" charset="0"/>
              </a:rPr>
            </a:br>
            <a:r>
              <a:rPr lang="en-US" sz="1600" b="0" i="0" dirty="0">
                <a:solidFill>
                  <a:srgbClr val="000000"/>
                </a:solidFill>
                <a:effectLst/>
                <a:latin typeface="Century Gothic" panose="020B0502020202020204" pitchFamily="34" charset="0"/>
              </a:rPr>
              <a:t>isn't affected, the relationship is </a:t>
            </a:r>
            <a:r>
              <a:rPr lang="en-US" sz="1600" b="1" i="0" dirty="0">
                <a:solidFill>
                  <a:srgbClr val="000000"/>
                </a:solidFill>
                <a:effectLst/>
                <a:latin typeface="Century Gothic" panose="020B0502020202020204" pitchFamily="34" charset="0"/>
              </a:rPr>
              <a:t>commensal</a:t>
            </a:r>
            <a:r>
              <a:rPr lang="en-US" sz="1600" b="0" i="0" dirty="0">
                <a:solidFill>
                  <a:srgbClr val="000000"/>
                </a:solidFill>
                <a:effectLst/>
                <a:latin typeface="Century Gothic" panose="020B0502020202020204" pitchFamily="34" charset="0"/>
              </a:rPr>
              <a:t>.</a:t>
            </a:r>
          </a:p>
          <a:p>
            <a:r>
              <a:rPr lang="en-US" sz="1600" b="0" i="0" dirty="0">
                <a:solidFill>
                  <a:srgbClr val="000000"/>
                </a:solidFill>
                <a:effectLst/>
                <a:latin typeface="Century Gothic" panose="020B0502020202020204" pitchFamily="34" charset="0"/>
              </a:rPr>
              <a:t>When one species benefits but the other species is harmed, the relationship is </a:t>
            </a:r>
            <a:r>
              <a:rPr lang="en-US" sz="1600" b="1" i="0" dirty="0">
                <a:solidFill>
                  <a:srgbClr val="000000"/>
                </a:solidFill>
                <a:effectLst/>
                <a:latin typeface="Century Gothic" panose="020B0502020202020204" pitchFamily="34" charset="0"/>
              </a:rPr>
              <a:t>parasitic</a:t>
            </a:r>
            <a:r>
              <a:rPr lang="en-US" sz="1600" b="0" i="0" dirty="0">
                <a:solidFill>
                  <a:srgbClr val="000000"/>
                </a:solidFill>
                <a:effectLst/>
                <a:latin typeface="Century Gothic" panose="020B0502020202020204" pitchFamily="34" charset="0"/>
              </a:rPr>
              <a:t>.</a:t>
            </a:r>
          </a:p>
        </p:txBody>
      </p:sp>
      <p:sp>
        <p:nvSpPr>
          <p:cNvPr id="219" name="Google Shape;219;p34"/>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200"/>
              <a:t>We will predict the effects of introduced species and population changes on local habitats using food webs.</a:t>
            </a:r>
            <a:endParaRPr sz="1200"/>
          </a:p>
        </p:txBody>
      </p:sp>
      <p:pic>
        <p:nvPicPr>
          <p:cNvPr id="1026" name="Picture 2" descr="Oxpeckers sitting on the nose of a buffalo, feeding on ticks.">
            <a:extLst>
              <a:ext uri="{FF2B5EF4-FFF2-40B4-BE49-F238E27FC236}">
                <a16:creationId xmlns:a16="http://schemas.microsoft.com/office/drawing/2014/main" id="{9A7516B4-0DE1-4B40-AAEB-DB138BC14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416" y="1668462"/>
            <a:ext cx="2715084" cy="1806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Google Shape;264;p39">
            <a:extLst>
              <a:ext uri="{FF2B5EF4-FFF2-40B4-BE49-F238E27FC236}">
                <a16:creationId xmlns:a16="http://schemas.microsoft.com/office/drawing/2014/main" id="{E4786CA9-34AF-4B58-8C4F-E0957EEF3486}"/>
              </a:ext>
            </a:extLst>
          </p:cNvPr>
          <p:cNvGraphicFramePr/>
          <p:nvPr>
            <p:extLst>
              <p:ext uri="{D42A27DB-BD31-4B8C-83A1-F6EECF244321}">
                <p14:modId xmlns:p14="http://schemas.microsoft.com/office/powerpoint/2010/main" val="2773386157"/>
              </p:ext>
            </p:extLst>
          </p:nvPr>
        </p:nvGraphicFramePr>
        <p:xfrm>
          <a:off x="6905875" y="266050"/>
          <a:ext cx="2142625" cy="1290755"/>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340625">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72625">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In the below pictures, what type of symbiotic relationship is presented?</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028" name="Picture 4" descr="cool gal: Symbiosis Relationships">
            <a:extLst>
              <a:ext uri="{FF2B5EF4-FFF2-40B4-BE49-F238E27FC236}">
                <a16:creationId xmlns:a16="http://schemas.microsoft.com/office/drawing/2014/main" id="{CBAA18EB-16CC-498C-9EC2-AE5ED92B4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358" y="3534093"/>
            <a:ext cx="2234142" cy="14721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fference Between Mutualism and Commensalism | Definition ...">
            <a:extLst>
              <a:ext uri="{FF2B5EF4-FFF2-40B4-BE49-F238E27FC236}">
                <a16:creationId xmlns:a16="http://schemas.microsoft.com/office/drawing/2014/main" id="{F9E91D45-3C62-49D6-9DCE-9ACEC2E59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9800" y="3716728"/>
            <a:ext cx="1935500" cy="128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21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AU" dirty="0"/>
              <a:t>We will be able to list what topics will be on our test tomorrow</a:t>
            </a:r>
          </a:p>
        </p:txBody>
      </p:sp>
      <p:sp>
        <p:nvSpPr>
          <p:cNvPr id="210" name="Google Shape;210;p33"/>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We will revise everything we have learned about biology</a:t>
            </a:r>
            <a:endParaRPr sz="3600" dirty="0"/>
          </a:p>
        </p:txBody>
      </p:sp>
      <p:graphicFrame>
        <p:nvGraphicFramePr>
          <p:cNvPr id="211" name="Google Shape;211;p33"/>
          <p:cNvGraphicFramePr/>
          <p:nvPr/>
        </p:nvGraphicFramePr>
        <p:xfrm>
          <a:off x="6693450" y="4023650"/>
          <a:ext cx="2134475" cy="877315"/>
        </p:xfrm>
        <a:graphic>
          <a:graphicData uri="http://schemas.openxmlformats.org/drawingml/2006/table">
            <a:tbl>
              <a:tblPr>
                <a:noFill/>
                <a:tableStyleId>{6FEFDF2C-9CAB-44ED-9029-44F71240DB19}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12" name="Google Shape;212;p33"/>
          <p:cNvGraphicFramePr/>
          <p:nvPr/>
        </p:nvGraphicFramePr>
        <p:xfrm>
          <a:off x="7603350" y="229425"/>
          <a:ext cx="1224575" cy="350490"/>
        </p:xfrm>
        <a:graphic>
          <a:graphicData uri="http://schemas.openxmlformats.org/drawingml/2006/table">
            <a:tbl>
              <a:tblPr>
                <a:noFill/>
                <a:tableStyleId>{6FEFDF2C-9CAB-44ED-9029-44F71240DB19}</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13" name="Google Shape;213;p33"/>
          <p:cNvGraphicFramePr/>
          <p:nvPr/>
        </p:nvGraphicFramePr>
        <p:xfrm>
          <a:off x="7603350" y="738925"/>
          <a:ext cx="1224575" cy="350490"/>
        </p:xfrm>
        <a:graphic>
          <a:graphicData uri="http://schemas.openxmlformats.org/drawingml/2006/table">
            <a:tbl>
              <a:tblPr>
                <a:noFill/>
                <a:tableStyleId>{6FEFDF2C-9CAB-44ED-9029-44F71240DB19}</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5427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describe the characteristics of organisms.</a:t>
            </a:r>
            <a:endParaRPr/>
          </a:p>
        </p:txBody>
      </p:sp>
      <p:sp>
        <p:nvSpPr>
          <p:cNvPr id="226" name="Google Shape;226;p35"/>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 </a:t>
            </a:r>
            <a:r>
              <a:rPr lang="en-GB" b="1"/>
              <a:t>organism </a:t>
            </a:r>
            <a:r>
              <a:rPr lang="en-GB"/>
              <a:t>is a living thing.</a:t>
            </a:r>
            <a:endParaRPr/>
          </a:p>
          <a:p>
            <a:pPr marL="0" lvl="0" indent="0" algn="l" rtl="0">
              <a:spcBef>
                <a:spcPts val="1600"/>
              </a:spcBef>
              <a:spcAft>
                <a:spcPts val="0"/>
              </a:spcAft>
              <a:buNone/>
            </a:pPr>
            <a:r>
              <a:rPr lang="en-GB"/>
              <a:t>Organism in a broad word that includes anything that is </a:t>
            </a:r>
            <a:r>
              <a:rPr lang="en-GB" b="1"/>
              <a:t>living</a:t>
            </a:r>
            <a:r>
              <a:rPr lang="en-GB"/>
              <a:t> or was once alive. </a:t>
            </a:r>
            <a:endParaRPr/>
          </a:p>
          <a:p>
            <a:pPr marL="0" lvl="0" indent="0" algn="l" rtl="0">
              <a:spcBef>
                <a:spcPts val="1600"/>
              </a:spcBef>
              <a:spcAft>
                <a:spcPts val="0"/>
              </a:spcAft>
              <a:buNone/>
            </a:pPr>
            <a:r>
              <a:rPr lang="en-GB"/>
              <a:t>Examples of things that would be called an organism include: </a:t>
            </a:r>
            <a:endParaRPr/>
          </a:p>
          <a:p>
            <a:pPr marL="0" lvl="0" indent="0" algn="l" rtl="0">
              <a:lnSpc>
                <a:spcPct val="150000"/>
              </a:lnSpc>
              <a:spcBef>
                <a:spcPts val="1600"/>
              </a:spcBef>
              <a:spcAft>
                <a:spcPts val="0"/>
              </a:spcAft>
              <a:buNone/>
            </a:pPr>
            <a:r>
              <a:rPr lang="en-GB"/>
              <a:t>Plants</a:t>
            </a:r>
            <a:endParaRPr/>
          </a:p>
          <a:p>
            <a:pPr marL="0" lvl="0" indent="0" algn="l" rtl="0">
              <a:lnSpc>
                <a:spcPct val="150000"/>
              </a:lnSpc>
              <a:spcBef>
                <a:spcPts val="0"/>
              </a:spcBef>
              <a:spcAft>
                <a:spcPts val="0"/>
              </a:spcAft>
              <a:buNone/>
            </a:pPr>
            <a:r>
              <a:rPr lang="en-GB"/>
              <a:t>Animals </a:t>
            </a:r>
            <a:endParaRPr/>
          </a:p>
          <a:p>
            <a:pPr marL="0" lvl="0" indent="0" algn="l" rtl="0">
              <a:lnSpc>
                <a:spcPct val="150000"/>
              </a:lnSpc>
              <a:spcBef>
                <a:spcPts val="0"/>
              </a:spcBef>
              <a:spcAft>
                <a:spcPts val="0"/>
              </a:spcAft>
              <a:buNone/>
            </a:pPr>
            <a:r>
              <a:rPr lang="en-GB"/>
              <a:t>Bacteria</a:t>
            </a:r>
            <a:endParaRPr/>
          </a:p>
          <a:p>
            <a:pPr marL="0" lvl="0" indent="0" algn="l" rtl="0">
              <a:lnSpc>
                <a:spcPct val="150000"/>
              </a:lnSpc>
              <a:spcBef>
                <a:spcPts val="0"/>
              </a:spcBef>
              <a:spcAft>
                <a:spcPts val="0"/>
              </a:spcAft>
              <a:buNone/>
            </a:pPr>
            <a:r>
              <a:rPr lang="en-GB"/>
              <a:t>Fungi (mushrooms) </a:t>
            </a:r>
            <a:endParaRPr/>
          </a:p>
          <a:p>
            <a:pPr marL="0" lvl="0" indent="0" algn="l" rtl="0">
              <a:spcBef>
                <a:spcPts val="0"/>
              </a:spcBef>
              <a:spcAft>
                <a:spcPts val="1600"/>
              </a:spcAft>
              <a:buNone/>
            </a:pPr>
            <a:endParaRPr/>
          </a:p>
        </p:txBody>
      </p:sp>
      <p:graphicFrame>
        <p:nvGraphicFramePr>
          <p:cNvPr id="227" name="Google Shape;227;p35"/>
          <p:cNvGraphicFramePr/>
          <p:nvPr/>
        </p:nvGraphicFramePr>
        <p:xfrm>
          <a:off x="6726260" y="925813"/>
          <a:ext cx="2142625" cy="1371540"/>
        </p:xfrm>
        <a:graphic>
          <a:graphicData uri="http://schemas.openxmlformats.org/drawingml/2006/table">
            <a:tbl>
              <a:tblPr>
                <a:noFill/>
                <a:tableStyleId>{6FEFDF2C-9CAB-44ED-9029-44F71240DB19}</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an organism?</a:t>
                      </a:r>
                      <a:endParaRPr sz="1100">
                        <a:latin typeface="Century Gothic"/>
                        <a:ea typeface="Century Gothic"/>
                        <a:cs typeface="Century Gothic"/>
                        <a:sym typeface="Century Gothic"/>
                      </a:endParaRPr>
                    </a:p>
                    <a:p>
                      <a:pPr marL="0" lvl="0" indent="0" algn="l" rtl="0">
                        <a:spcBef>
                          <a:spcPts val="0"/>
                        </a:spcBef>
                        <a:spcAft>
                          <a:spcPts val="0"/>
                        </a:spcAft>
                        <a:buNone/>
                      </a:pPr>
                      <a:endParaRPr sz="1100">
                        <a:latin typeface="Century Gothic"/>
                        <a:ea typeface="Century Gothic"/>
                        <a:cs typeface="Century Gothic"/>
                        <a:sym typeface="Century Gothic"/>
                      </a:endParaRPr>
                    </a:p>
                    <a:p>
                      <a:pPr marL="0" lvl="0" indent="0" algn="l" rtl="0">
                        <a:spcBef>
                          <a:spcPts val="0"/>
                        </a:spcBef>
                        <a:spcAft>
                          <a:spcPts val="0"/>
                        </a:spcAft>
                        <a:buNone/>
                      </a:pPr>
                      <a:r>
                        <a:rPr lang="en-GB" sz="1100">
                          <a:latin typeface="Century Gothic"/>
                          <a:ea typeface="Century Gothic"/>
                          <a:cs typeface="Century Gothic"/>
                          <a:sym typeface="Century Gothic"/>
                        </a:rPr>
                        <a:t>List three things that you could call an organism.</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28" name="Google Shape;228;p35"/>
          <p:cNvPicPr preferRelativeResize="0"/>
          <p:nvPr/>
        </p:nvPicPr>
        <p:blipFill rotWithShape="1">
          <a:blip r:embed="rId3">
            <a:alphaModFix/>
          </a:blip>
          <a:srcRect t="7813" b="7813"/>
          <a:stretch/>
        </p:blipFill>
        <p:spPr>
          <a:xfrm>
            <a:off x="6782826" y="2391937"/>
            <a:ext cx="2029470" cy="1141590"/>
          </a:xfrm>
          <a:prstGeom prst="rect">
            <a:avLst/>
          </a:prstGeom>
          <a:noFill/>
          <a:ln w="9525" cap="flat" cmpd="sng">
            <a:solidFill>
              <a:schemeClr val="dk2"/>
            </a:solidFill>
            <a:prstDash val="solid"/>
            <a:round/>
            <a:headEnd type="none" w="sm" len="sm"/>
            <a:tailEnd type="none" w="sm" len="sm"/>
          </a:ln>
        </p:spPr>
      </p:pic>
      <p:pic>
        <p:nvPicPr>
          <p:cNvPr id="229" name="Google Shape;229;p35"/>
          <p:cNvPicPr preferRelativeResize="0"/>
          <p:nvPr/>
        </p:nvPicPr>
        <p:blipFill rotWithShape="1">
          <a:blip r:embed="rId4">
            <a:alphaModFix/>
          </a:blip>
          <a:srcRect t="31248" b="31252"/>
          <a:stretch/>
        </p:blipFill>
        <p:spPr>
          <a:xfrm>
            <a:off x="6782816" y="3776700"/>
            <a:ext cx="2029490" cy="1141600"/>
          </a:xfrm>
          <a:prstGeom prst="rect">
            <a:avLst/>
          </a:prstGeom>
          <a:noFill/>
          <a:ln w="9525" cap="flat" cmpd="sng">
            <a:solidFill>
              <a:schemeClr val="dk2"/>
            </a:solidFill>
            <a:prstDash val="solid"/>
            <a:round/>
            <a:headEnd type="none" w="sm" len="sm"/>
            <a:tailEnd type="none" w="sm" len="sm"/>
          </a:ln>
        </p:spPr>
      </p:pic>
      <p:pic>
        <p:nvPicPr>
          <p:cNvPr id="1026" name="Picture 2" descr="Image result for pencil">
            <a:extLst>
              <a:ext uri="{FF2B5EF4-FFF2-40B4-BE49-F238E27FC236}">
                <a16:creationId xmlns:a16="http://schemas.microsoft.com/office/drawing/2014/main" id="{89BB4337-309F-43B4-8AB1-E99333CE7A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describe the characteristics of organisms.</a:t>
            </a:r>
            <a:endParaRPr/>
          </a:p>
        </p:txBody>
      </p:sp>
      <p:sp>
        <p:nvSpPr>
          <p:cNvPr id="235" name="Google Shape;235;p36"/>
          <p:cNvSpPr txBox="1">
            <a:spLocks noGrp="1"/>
          </p:cNvSpPr>
          <p:nvPr>
            <p:ph type="body" idx="2"/>
          </p:nvPr>
        </p:nvSpPr>
        <p:spPr>
          <a:xfrm>
            <a:off x="552550" y="701700"/>
            <a:ext cx="7560092" cy="4216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dirty="0"/>
              <a:t>There are eight </a:t>
            </a:r>
            <a:r>
              <a:rPr lang="en-GB" b="1" dirty="0"/>
              <a:t>characteristics₁</a:t>
            </a:r>
            <a:r>
              <a:rPr lang="en-GB" dirty="0"/>
              <a:t> that all living things have in common.</a:t>
            </a:r>
            <a:endParaRPr lang="en-AU" dirty="0"/>
          </a:p>
          <a:p>
            <a:pPr marL="0" lvl="0" indent="0" algn="l" rtl="0">
              <a:lnSpc>
                <a:spcPct val="100000"/>
              </a:lnSpc>
              <a:spcAft>
                <a:spcPts val="0"/>
              </a:spcAft>
              <a:buNone/>
            </a:pPr>
            <a:r>
              <a:rPr lang="en-AU" dirty="0"/>
              <a:t>We can remember them using the acronym </a:t>
            </a:r>
            <a:r>
              <a:rPr lang="en-AU" sz="2400" b="1" dirty="0"/>
              <a:t>MRS C GREN</a:t>
            </a:r>
          </a:p>
          <a:p>
            <a:pPr marL="0" lvl="0" indent="0" algn="l" rtl="0">
              <a:spcBef>
                <a:spcPts val="0"/>
              </a:spcBef>
              <a:spcAft>
                <a:spcPts val="0"/>
              </a:spcAft>
              <a:buNone/>
            </a:pPr>
            <a:r>
              <a:rPr lang="en-GB" sz="2200" b="1" dirty="0"/>
              <a:t>M</a:t>
            </a:r>
            <a:r>
              <a:rPr lang="en-GB" sz="2200" dirty="0"/>
              <a:t>ovement</a:t>
            </a:r>
            <a:endParaRPr sz="2200" dirty="0"/>
          </a:p>
          <a:p>
            <a:pPr marL="0" lvl="0" indent="0" algn="l" rtl="0">
              <a:spcBef>
                <a:spcPts val="0"/>
              </a:spcBef>
              <a:spcAft>
                <a:spcPts val="0"/>
              </a:spcAft>
              <a:buNone/>
            </a:pPr>
            <a:r>
              <a:rPr lang="en-GB" sz="2200" b="1" dirty="0"/>
              <a:t>R</a:t>
            </a:r>
            <a:r>
              <a:rPr lang="en-GB" sz="2200" dirty="0"/>
              <a:t>eproduction</a:t>
            </a:r>
            <a:endParaRPr sz="2200" dirty="0"/>
          </a:p>
          <a:p>
            <a:pPr marL="0" lvl="0" indent="0" algn="l" rtl="0">
              <a:spcBef>
                <a:spcPts val="0"/>
              </a:spcBef>
              <a:spcAft>
                <a:spcPts val="0"/>
              </a:spcAft>
              <a:buNone/>
            </a:pPr>
            <a:r>
              <a:rPr lang="en-GB" sz="2200" b="1" dirty="0"/>
              <a:t>S</a:t>
            </a:r>
            <a:r>
              <a:rPr lang="en-GB" sz="2200" dirty="0"/>
              <a:t>ensitivity</a:t>
            </a:r>
          </a:p>
          <a:p>
            <a:pPr marL="0" lvl="0" indent="0" algn="l" rtl="0">
              <a:spcBef>
                <a:spcPts val="0"/>
              </a:spcBef>
              <a:spcAft>
                <a:spcPts val="0"/>
              </a:spcAft>
              <a:buNone/>
            </a:pPr>
            <a:r>
              <a:rPr lang="en-GB" sz="2200" b="1" dirty="0"/>
              <a:t>C</a:t>
            </a:r>
            <a:r>
              <a:rPr lang="en-GB" sz="2200" dirty="0"/>
              <a:t>ontrol</a:t>
            </a:r>
            <a:endParaRPr sz="2200" dirty="0"/>
          </a:p>
          <a:p>
            <a:pPr marL="0" lvl="0" indent="0" algn="l" rtl="0">
              <a:spcBef>
                <a:spcPts val="0"/>
              </a:spcBef>
              <a:spcAft>
                <a:spcPts val="0"/>
              </a:spcAft>
              <a:buNone/>
            </a:pPr>
            <a:r>
              <a:rPr lang="en-GB" sz="2200" b="1" dirty="0"/>
              <a:t>G</a:t>
            </a:r>
            <a:r>
              <a:rPr lang="en-GB" sz="2200" dirty="0"/>
              <a:t>rowth</a:t>
            </a:r>
            <a:endParaRPr sz="2200" dirty="0"/>
          </a:p>
          <a:p>
            <a:pPr marL="0" lvl="0" indent="0" algn="l" rtl="0">
              <a:spcBef>
                <a:spcPts val="0"/>
              </a:spcBef>
              <a:spcAft>
                <a:spcPts val="0"/>
              </a:spcAft>
              <a:buNone/>
            </a:pPr>
            <a:r>
              <a:rPr lang="en-GB" sz="2200" b="1" dirty="0"/>
              <a:t>R</a:t>
            </a:r>
            <a:r>
              <a:rPr lang="en-GB" sz="2200" dirty="0"/>
              <a:t>espiration</a:t>
            </a:r>
            <a:endParaRPr sz="2200" dirty="0"/>
          </a:p>
          <a:p>
            <a:pPr marL="0" lvl="0" indent="0" algn="l" rtl="0">
              <a:spcBef>
                <a:spcPts val="0"/>
              </a:spcBef>
              <a:spcAft>
                <a:spcPts val="0"/>
              </a:spcAft>
              <a:buNone/>
            </a:pPr>
            <a:r>
              <a:rPr lang="en-GB" sz="2200" b="1" dirty="0"/>
              <a:t>E</a:t>
            </a:r>
            <a:r>
              <a:rPr lang="en-GB" sz="2200" dirty="0"/>
              <a:t>xcretion</a:t>
            </a:r>
            <a:r>
              <a:rPr lang="en-GB" sz="2200" b="1" dirty="0">
                <a:solidFill>
                  <a:schemeClr val="dk1"/>
                </a:solidFill>
              </a:rPr>
              <a:t>₂</a:t>
            </a:r>
            <a:r>
              <a:rPr lang="en-GB" sz="2200" dirty="0"/>
              <a:t> </a:t>
            </a:r>
            <a:endParaRPr sz="2200" dirty="0"/>
          </a:p>
          <a:p>
            <a:pPr marL="0" lvl="0" indent="0" algn="l" rtl="0">
              <a:spcBef>
                <a:spcPts val="0"/>
              </a:spcBef>
              <a:spcAft>
                <a:spcPts val="0"/>
              </a:spcAft>
              <a:buNone/>
            </a:pPr>
            <a:r>
              <a:rPr lang="en-GB" sz="2200" b="1" dirty="0"/>
              <a:t>N</a:t>
            </a:r>
            <a:r>
              <a:rPr lang="en-GB" sz="2200" dirty="0"/>
              <a:t>utrition</a:t>
            </a:r>
            <a:endParaRPr sz="2200" dirty="0"/>
          </a:p>
        </p:txBody>
      </p:sp>
      <p:pic>
        <p:nvPicPr>
          <p:cNvPr id="236" name="Google Shape;236;p36" descr="Image result for plant man"/>
          <p:cNvPicPr preferRelativeResize="0"/>
          <p:nvPr/>
        </p:nvPicPr>
        <p:blipFill rotWithShape="1">
          <a:blip r:embed="rId3">
            <a:alphaModFix/>
          </a:blip>
          <a:srcRect/>
          <a:stretch/>
        </p:blipFill>
        <p:spPr>
          <a:xfrm>
            <a:off x="2998505" y="1696649"/>
            <a:ext cx="3146974" cy="3221546"/>
          </a:xfrm>
          <a:prstGeom prst="rect">
            <a:avLst/>
          </a:prstGeom>
          <a:noFill/>
          <a:ln>
            <a:noFill/>
          </a:ln>
        </p:spPr>
      </p:pic>
      <p:graphicFrame>
        <p:nvGraphicFramePr>
          <p:cNvPr id="237" name="Google Shape;237;p36"/>
          <p:cNvGraphicFramePr/>
          <p:nvPr/>
        </p:nvGraphicFramePr>
        <p:xfrm>
          <a:off x="6612835" y="2155238"/>
          <a:ext cx="2142625" cy="1203900"/>
        </p:xfrm>
        <a:graphic>
          <a:graphicData uri="http://schemas.openxmlformats.org/drawingml/2006/table">
            <a:tbl>
              <a:tblPr>
                <a:noFill/>
                <a:tableStyleId>{6FEFDF2C-9CAB-44ED-9029-44F71240DB19}</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How many characteristics do all living things have in common?</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38" name="Google Shape;238;p36"/>
          <p:cNvGraphicFramePr/>
          <p:nvPr>
            <p:extLst>
              <p:ext uri="{D42A27DB-BD31-4B8C-83A1-F6EECF244321}">
                <p14:modId xmlns:p14="http://schemas.microsoft.com/office/powerpoint/2010/main" val="4198471268"/>
              </p:ext>
            </p:extLst>
          </p:nvPr>
        </p:nvGraphicFramePr>
        <p:xfrm>
          <a:off x="6616900" y="3899000"/>
          <a:ext cx="2134475" cy="868620"/>
        </p:xfrm>
        <a:graphic>
          <a:graphicData uri="http://schemas.openxmlformats.org/drawingml/2006/table">
            <a:tbl>
              <a:tblPr>
                <a:noFill/>
                <a:tableStyleId>{6FEFDF2C-9CAB-44ED-9029-44F71240DB19}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1 - features or </a:t>
                      </a:r>
                      <a:r>
                        <a:rPr lang="en-GB" sz="1100" dirty="0" err="1">
                          <a:latin typeface="Century Gothic"/>
                          <a:ea typeface="Century Gothic"/>
                          <a:cs typeface="Century Gothic"/>
                          <a:sym typeface="Century Gothic"/>
                        </a:rPr>
                        <a:t>qualitites</a:t>
                      </a:r>
                      <a:r>
                        <a:rPr lang="en-GB" sz="1100" dirty="0">
                          <a:latin typeface="Century Gothic"/>
                          <a:ea typeface="Century Gothic"/>
                          <a:cs typeface="Century Gothic"/>
                          <a:sym typeface="Century Gothic"/>
                        </a:rPr>
                        <a:t>.</a:t>
                      </a: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2 - get rid of/ release wastes</a:t>
                      </a:r>
                      <a:endParaRPr sz="1100"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 name="Picture 2" descr="Image result for pencil">
            <a:extLst>
              <a:ext uri="{FF2B5EF4-FFF2-40B4-BE49-F238E27FC236}">
                <a16:creationId xmlns:a16="http://schemas.microsoft.com/office/drawing/2014/main" id="{E4FC5C37-3D0C-4DAC-BA38-F48D9C23AA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 will describe the characteristics of organisms.</a:t>
            </a:r>
            <a:endParaRPr/>
          </a:p>
        </p:txBody>
      </p:sp>
      <p:sp>
        <p:nvSpPr>
          <p:cNvPr id="244" name="Google Shape;244;p37"/>
          <p:cNvSpPr txBox="1">
            <a:spLocks noGrp="1"/>
          </p:cNvSpPr>
          <p:nvPr>
            <p:ph type="body" idx="2"/>
          </p:nvPr>
        </p:nvSpPr>
        <p:spPr>
          <a:xfrm>
            <a:off x="552550" y="701700"/>
            <a:ext cx="6132600" cy="4216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GB" dirty="0"/>
              <a:t>If it </a:t>
            </a:r>
            <a:r>
              <a:rPr lang="en-GB" b="1" dirty="0"/>
              <a:t>has</a:t>
            </a:r>
            <a:r>
              <a:rPr lang="en-GB" dirty="0"/>
              <a:t> these characteristics, it is a </a:t>
            </a:r>
            <a:r>
              <a:rPr lang="en-GB" b="1" dirty="0"/>
              <a:t>living</a:t>
            </a:r>
            <a:r>
              <a:rPr lang="en-GB" dirty="0"/>
              <a:t> thing.</a:t>
            </a:r>
            <a:endParaRPr dirty="0"/>
          </a:p>
          <a:p>
            <a:pPr marL="0" lvl="0" indent="0" algn="l" rtl="0">
              <a:spcBef>
                <a:spcPts val="1000"/>
              </a:spcBef>
              <a:spcAft>
                <a:spcPts val="0"/>
              </a:spcAft>
              <a:buNone/>
            </a:pPr>
            <a:r>
              <a:rPr lang="en-GB" dirty="0"/>
              <a:t>If it </a:t>
            </a:r>
            <a:r>
              <a:rPr lang="en-GB" b="1" dirty="0"/>
              <a:t>doesn’t have</a:t>
            </a:r>
            <a:r>
              <a:rPr lang="en-GB" dirty="0"/>
              <a:t> these characteristics, it is </a:t>
            </a:r>
            <a:r>
              <a:rPr lang="en-GB" b="1" dirty="0"/>
              <a:t>non-living</a:t>
            </a:r>
            <a:r>
              <a:rPr lang="en-GB" dirty="0"/>
              <a:t>.</a:t>
            </a:r>
            <a:endParaRPr dirty="0"/>
          </a:p>
          <a:p>
            <a:pPr marL="0" lvl="0" indent="0" algn="l" rtl="0">
              <a:spcBef>
                <a:spcPts val="1000"/>
              </a:spcBef>
              <a:spcAft>
                <a:spcPts val="0"/>
              </a:spcAft>
              <a:buNone/>
            </a:pPr>
            <a:r>
              <a:rPr lang="en-GB" dirty="0"/>
              <a:t>If it </a:t>
            </a:r>
            <a:r>
              <a:rPr lang="en-GB" b="1" dirty="0"/>
              <a:t>had</a:t>
            </a:r>
            <a:r>
              <a:rPr lang="en-GB" dirty="0"/>
              <a:t> these characteristics, it is </a:t>
            </a:r>
            <a:r>
              <a:rPr lang="en-GB" b="1" dirty="0"/>
              <a:t>dead</a:t>
            </a:r>
            <a:r>
              <a:rPr lang="en-GB"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AU" sz="1600" b="1" dirty="0"/>
              <a:t>M</a:t>
            </a:r>
            <a:r>
              <a:rPr lang="en-AU" sz="1600" dirty="0"/>
              <a:t>ovement</a:t>
            </a:r>
          </a:p>
          <a:p>
            <a:pPr marL="0" lvl="0" indent="0" algn="l" rtl="0">
              <a:spcBef>
                <a:spcPts val="0"/>
              </a:spcBef>
              <a:spcAft>
                <a:spcPts val="0"/>
              </a:spcAft>
              <a:buNone/>
            </a:pPr>
            <a:r>
              <a:rPr lang="en-AU" sz="1600" b="1" dirty="0"/>
              <a:t>R</a:t>
            </a:r>
            <a:r>
              <a:rPr lang="en-AU" sz="1600" dirty="0"/>
              <a:t>eproduction</a:t>
            </a:r>
          </a:p>
          <a:p>
            <a:pPr marL="0" lvl="0" indent="0" algn="l" rtl="0">
              <a:spcBef>
                <a:spcPts val="0"/>
              </a:spcBef>
              <a:spcAft>
                <a:spcPts val="0"/>
              </a:spcAft>
              <a:buNone/>
            </a:pPr>
            <a:r>
              <a:rPr lang="en-AU" sz="1600" b="1" dirty="0"/>
              <a:t>S</a:t>
            </a:r>
            <a:r>
              <a:rPr lang="en-AU" sz="1600" dirty="0"/>
              <a:t>ensitivity</a:t>
            </a:r>
          </a:p>
          <a:p>
            <a:pPr marL="0" lvl="0" indent="0" algn="l" rtl="0">
              <a:spcBef>
                <a:spcPts val="0"/>
              </a:spcBef>
              <a:spcAft>
                <a:spcPts val="0"/>
              </a:spcAft>
              <a:buNone/>
            </a:pPr>
            <a:r>
              <a:rPr lang="en-AU" sz="1600" b="1" dirty="0"/>
              <a:t>C</a:t>
            </a:r>
            <a:r>
              <a:rPr lang="en-AU" sz="1600" dirty="0"/>
              <a:t>ontrol</a:t>
            </a:r>
          </a:p>
          <a:p>
            <a:pPr marL="0" lvl="0" indent="0" algn="l" rtl="0">
              <a:spcBef>
                <a:spcPts val="0"/>
              </a:spcBef>
              <a:spcAft>
                <a:spcPts val="0"/>
              </a:spcAft>
              <a:buNone/>
            </a:pPr>
            <a:r>
              <a:rPr lang="en-AU" sz="1600" b="1" dirty="0"/>
              <a:t>G</a:t>
            </a:r>
            <a:r>
              <a:rPr lang="en-AU" sz="1600" dirty="0"/>
              <a:t>rowth</a:t>
            </a:r>
          </a:p>
          <a:p>
            <a:pPr marL="0" lvl="0" indent="0" algn="l" rtl="0">
              <a:spcBef>
                <a:spcPts val="0"/>
              </a:spcBef>
              <a:spcAft>
                <a:spcPts val="0"/>
              </a:spcAft>
              <a:buNone/>
            </a:pPr>
            <a:r>
              <a:rPr lang="en-AU" sz="1600" b="1" dirty="0"/>
              <a:t>R</a:t>
            </a:r>
            <a:r>
              <a:rPr lang="en-AU" sz="1600" dirty="0"/>
              <a:t>espiration</a:t>
            </a:r>
          </a:p>
          <a:p>
            <a:pPr marL="0" lvl="0" indent="0" algn="l" rtl="0">
              <a:spcBef>
                <a:spcPts val="0"/>
              </a:spcBef>
              <a:spcAft>
                <a:spcPts val="0"/>
              </a:spcAft>
              <a:buNone/>
            </a:pPr>
            <a:r>
              <a:rPr lang="en-AU" sz="1600" b="1" dirty="0"/>
              <a:t>E</a:t>
            </a:r>
            <a:r>
              <a:rPr lang="en-AU" sz="1600" dirty="0"/>
              <a:t>xcretion</a:t>
            </a:r>
            <a:r>
              <a:rPr lang="en-AU" sz="1600" b="1" baseline="-25000" dirty="0">
                <a:solidFill>
                  <a:schemeClr val="dk1"/>
                </a:solidFill>
              </a:rPr>
              <a:t>1</a:t>
            </a:r>
            <a:r>
              <a:rPr lang="en-AU" sz="1600" dirty="0"/>
              <a:t> </a:t>
            </a:r>
          </a:p>
          <a:p>
            <a:pPr marL="0" lvl="0" indent="0" algn="l" rtl="0">
              <a:spcBef>
                <a:spcPts val="0"/>
              </a:spcBef>
              <a:spcAft>
                <a:spcPts val="0"/>
              </a:spcAft>
              <a:buNone/>
            </a:pPr>
            <a:r>
              <a:rPr lang="en-AU" sz="1600" b="1" dirty="0"/>
              <a:t>N</a:t>
            </a:r>
            <a:r>
              <a:rPr lang="en-AU" sz="1600" dirty="0"/>
              <a:t>utrition</a:t>
            </a:r>
          </a:p>
        </p:txBody>
      </p:sp>
      <p:graphicFrame>
        <p:nvGraphicFramePr>
          <p:cNvPr id="245" name="Google Shape;245;p37"/>
          <p:cNvGraphicFramePr/>
          <p:nvPr/>
        </p:nvGraphicFramePr>
        <p:xfrm>
          <a:off x="6763360" y="900713"/>
          <a:ext cx="2142625" cy="1203900"/>
        </p:xfrm>
        <a:graphic>
          <a:graphicData uri="http://schemas.openxmlformats.org/drawingml/2006/table">
            <a:tbl>
              <a:tblPr>
                <a:noFill/>
                <a:tableStyleId>{6FEFDF2C-9CAB-44ED-9029-44F71240DB19}</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is the difference between a living and dead thing?</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6" name="Google Shape;246;p37"/>
          <p:cNvGraphicFramePr/>
          <p:nvPr>
            <p:extLst>
              <p:ext uri="{D42A27DB-BD31-4B8C-83A1-F6EECF244321}">
                <p14:modId xmlns:p14="http://schemas.microsoft.com/office/powerpoint/2010/main" val="3011781041"/>
              </p:ext>
            </p:extLst>
          </p:nvPr>
        </p:nvGraphicFramePr>
        <p:xfrm>
          <a:off x="6767425" y="4024450"/>
          <a:ext cx="2134475" cy="700980"/>
        </p:xfrm>
        <a:graphic>
          <a:graphicData uri="http://schemas.openxmlformats.org/drawingml/2006/table">
            <a:tbl>
              <a:tblPr>
                <a:noFill/>
                <a:tableStyleId>{6FEFDF2C-9CAB-44ED-9029-44F71240DB19}</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1 - get rid of/ release wastes</a:t>
                      </a:r>
                      <a:endParaRPr sz="1100"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47" name="Google Shape;247;p37" descr="Image result for plant man"/>
          <p:cNvPicPr preferRelativeResize="0"/>
          <p:nvPr/>
        </p:nvPicPr>
        <p:blipFill rotWithShape="1">
          <a:blip r:embed="rId3">
            <a:alphaModFix/>
          </a:blip>
          <a:srcRect/>
          <a:stretch/>
        </p:blipFill>
        <p:spPr>
          <a:xfrm flipH="1">
            <a:off x="2506599" y="2409749"/>
            <a:ext cx="2065401" cy="2114350"/>
          </a:xfrm>
          <a:prstGeom prst="rect">
            <a:avLst/>
          </a:prstGeom>
          <a:noFill/>
          <a:ln>
            <a:noFill/>
          </a:ln>
        </p:spPr>
      </p:pic>
      <p:pic>
        <p:nvPicPr>
          <p:cNvPr id="248" name="Google Shape;248;p37"/>
          <p:cNvPicPr preferRelativeResize="0"/>
          <p:nvPr/>
        </p:nvPicPr>
        <p:blipFill>
          <a:blip r:embed="rId4">
            <a:alphaModFix/>
          </a:blip>
          <a:stretch>
            <a:fillRect/>
          </a:stretch>
        </p:blipFill>
        <p:spPr>
          <a:xfrm>
            <a:off x="6724249" y="2248369"/>
            <a:ext cx="2220826" cy="1479944"/>
          </a:xfrm>
          <a:prstGeom prst="rect">
            <a:avLst/>
          </a:prstGeom>
          <a:noFill/>
          <a:ln>
            <a:noFill/>
          </a:ln>
        </p:spPr>
      </p:pic>
      <p:pic>
        <p:nvPicPr>
          <p:cNvPr id="8" name="Picture 2" descr="Image result for pencil">
            <a:extLst>
              <a:ext uri="{FF2B5EF4-FFF2-40B4-BE49-F238E27FC236}">
                <a16:creationId xmlns:a16="http://schemas.microsoft.com/office/drawing/2014/main" id="{9A4D5608-ADF0-4903-ABFC-274FD43350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600">
                <a:solidFill>
                  <a:srgbClr val="FFFFFF"/>
                </a:solidFill>
              </a:rPr>
              <a:t>We will identify observable features of invertebrates. </a:t>
            </a:r>
            <a:endParaRPr/>
          </a:p>
        </p:txBody>
      </p:sp>
      <p:sp>
        <p:nvSpPr>
          <p:cNvPr id="144" name="Google Shape;144;p21"/>
          <p:cNvSpPr txBox="1">
            <a:spLocks noGrp="1"/>
          </p:cNvSpPr>
          <p:nvPr>
            <p:ph type="body" idx="2"/>
          </p:nvPr>
        </p:nvSpPr>
        <p:spPr>
          <a:xfrm>
            <a:off x="511600" y="691650"/>
            <a:ext cx="6173700" cy="20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Invertebrates</a:t>
            </a:r>
            <a:r>
              <a:rPr lang="en-GB"/>
              <a:t> are animals that do not have a skeleton or a backbone inside their body. This makes their observable features very diverse₁. </a:t>
            </a:r>
            <a:endParaRPr/>
          </a:p>
          <a:p>
            <a:pPr marL="0" lvl="0" indent="0" algn="l" rtl="0">
              <a:spcBef>
                <a:spcPts val="1600"/>
              </a:spcBef>
              <a:spcAft>
                <a:spcPts val="0"/>
              </a:spcAft>
              <a:buNone/>
            </a:pPr>
            <a:r>
              <a:rPr lang="en-GB"/>
              <a:t>97% of animals on Earth are invertebrates. They live in the ocean, in the ground and on the land. </a:t>
            </a:r>
            <a:endParaRPr/>
          </a:p>
          <a:p>
            <a:pPr marL="0" lvl="0" indent="0" algn="l" rtl="0">
              <a:spcBef>
                <a:spcPts val="1600"/>
              </a:spcBef>
              <a:spcAft>
                <a:spcPts val="1600"/>
              </a:spcAft>
              <a:buNone/>
            </a:pPr>
            <a:endParaRPr/>
          </a:p>
        </p:txBody>
      </p:sp>
      <p:graphicFrame>
        <p:nvGraphicFramePr>
          <p:cNvPr id="145" name="Google Shape;145;p21"/>
          <p:cNvGraphicFramePr/>
          <p:nvPr/>
        </p:nvGraphicFramePr>
        <p:xfrm>
          <a:off x="6889624" y="715936"/>
          <a:ext cx="2142625" cy="137154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Is this cat below an invertebrate? </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Explain your answer. </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6" name="Google Shape;146;p21"/>
          <p:cNvGraphicFramePr/>
          <p:nvPr/>
        </p:nvGraphicFramePr>
        <p:xfrm>
          <a:off x="6797375" y="4295400"/>
          <a:ext cx="2134475" cy="70098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different looking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47" name="Google Shape;147;p21" descr="Image result for invertebrates white background"/>
          <p:cNvPicPr preferRelativeResize="0"/>
          <p:nvPr/>
        </p:nvPicPr>
        <p:blipFill rotWithShape="1">
          <a:blip r:embed="rId3">
            <a:alphaModFix/>
          </a:blip>
          <a:srcRect/>
          <a:stretch/>
        </p:blipFill>
        <p:spPr>
          <a:xfrm>
            <a:off x="441025" y="2978321"/>
            <a:ext cx="1226125" cy="855729"/>
          </a:xfrm>
          <a:prstGeom prst="rect">
            <a:avLst/>
          </a:prstGeom>
          <a:noFill/>
          <a:ln>
            <a:noFill/>
          </a:ln>
        </p:spPr>
      </p:pic>
      <p:pic>
        <p:nvPicPr>
          <p:cNvPr id="148" name="Google Shape;148;p21" descr="Image result for molluscs white background"/>
          <p:cNvPicPr preferRelativeResize="0"/>
          <p:nvPr/>
        </p:nvPicPr>
        <p:blipFill rotWithShape="1">
          <a:blip r:embed="rId4">
            <a:alphaModFix/>
          </a:blip>
          <a:srcRect l="5742" t="21284" r="9310" b="14258"/>
          <a:stretch/>
        </p:blipFill>
        <p:spPr>
          <a:xfrm>
            <a:off x="511600" y="4042032"/>
            <a:ext cx="1602300" cy="810567"/>
          </a:xfrm>
          <a:prstGeom prst="rect">
            <a:avLst/>
          </a:prstGeom>
          <a:noFill/>
          <a:ln>
            <a:noFill/>
          </a:ln>
        </p:spPr>
      </p:pic>
      <p:pic>
        <p:nvPicPr>
          <p:cNvPr id="149" name="Google Shape;149;p21" descr="Image result for scorpion white background"/>
          <p:cNvPicPr preferRelativeResize="0"/>
          <p:nvPr/>
        </p:nvPicPr>
        <p:blipFill rotWithShape="1">
          <a:blip r:embed="rId5">
            <a:alphaModFix/>
          </a:blip>
          <a:srcRect/>
          <a:stretch/>
        </p:blipFill>
        <p:spPr>
          <a:xfrm>
            <a:off x="3082351" y="3102426"/>
            <a:ext cx="1032183" cy="855725"/>
          </a:xfrm>
          <a:prstGeom prst="rect">
            <a:avLst/>
          </a:prstGeom>
          <a:noFill/>
          <a:ln>
            <a:noFill/>
          </a:ln>
        </p:spPr>
      </p:pic>
      <p:pic>
        <p:nvPicPr>
          <p:cNvPr id="150" name="Google Shape;150;p21" descr="Image result for arthropod white background"/>
          <p:cNvPicPr preferRelativeResize="0"/>
          <p:nvPr/>
        </p:nvPicPr>
        <p:blipFill rotWithShape="1">
          <a:blip r:embed="rId6">
            <a:alphaModFix/>
          </a:blip>
          <a:srcRect/>
          <a:stretch/>
        </p:blipFill>
        <p:spPr>
          <a:xfrm>
            <a:off x="4114526" y="2832459"/>
            <a:ext cx="1226100" cy="1040241"/>
          </a:xfrm>
          <a:prstGeom prst="rect">
            <a:avLst/>
          </a:prstGeom>
          <a:noFill/>
          <a:ln>
            <a:noFill/>
          </a:ln>
        </p:spPr>
      </p:pic>
      <p:pic>
        <p:nvPicPr>
          <p:cNvPr id="151" name="Google Shape;151;p21" descr="Image result for arthropod white background"/>
          <p:cNvPicPr preferRelativeResize="0"/>
          <p:nvPr/>
        </p:nvPicPr>
        <p:blipFill rotWithShape="1">
          <a:blip r:embed="rId7">
            <a:alphaModFix/>
          </a:blip>
          <a:srcRect/>
          <a:stretch/>
        </p:blipFill>
        <p:spPr>
          <a:xfrm>
            <a:off x="3827000" y="4131603"/>
            <a:ext cx="1122150" cy="872408"/>
          </a:xfrm>
          <a:prstGeom prst="rect">
            <a:avLst/>
          </a:prstGeom>
          <a:noFill/>
          <a:ln>
            <a:noFill/>
          </a:ln>
        </p:spPr>
      </p:pic>
      <p:pic>
        <p:nvPicPr>
          <p:cNvPr id="152" name="Google Shape;152;p21"/>
          <p:cNvPicPr preferRelativeResize="0"/>
          <p:nvPr/>
        </p:nvPicPr>
        <p:blipFill>
          <a:blip r:embed="rId8">
            <a:alphaModFix/>
          </a:blip>
          <a:stretch>
            <a:fillRect/>
          </a:stretch>
        </p:blipFill>
        <p:spPr>
          <a:xfrm>
            <a:off x="5081625" y="3934799"/>
            <a:ext cx="1226129" cy="1025025"/>
          </a:xfrm>
          <a:prstGeom prst="rect">
            <a:avLst/>
          </a:prstGeom>
          <a:noFill/>
          <a:ln>
            <a:noFill/>
          </a:ln>
        </p:spPr>
      </p:pic>
      <p:pic>
        <p:nvPicPr>
          <p:cNvPr id="153" name="Google Shape;153;p21"/>
          <p:cNvPicPr preferRelativeResize="0"/>
          <p:nvPr/>
        </p:nvPicPr>
        <p:blipFill>
          <a:blip r:embed="rId9">
            <a:alphaModFix/>
          </a:blip>
          <a:stretch>
            <a:fillRect/>
          </a:stretch>
        </p:blipFill>
        <p:spPr>
          <a:xfrm>
            <a:off x="1999625" y="4213502"/>
            <a:ext cx="1602300" cy="520473"/>
          </a:xfrm>
          <a:prstGeom prst="rect">
            <a:avLst/>
          </a:prstGeom>
          <a:noFill/>
          <a:ln>
            <a:noFill/>
          </a:ln>
        </p:spPr>
      </p:pic>
      <p:pic>
        <p:nvPicPr>
          <p:cNvPr id="154" name="Google Shape;154;p21"/>
          <p:cNvPicPr preferRelativeResize="0"/>
          <p:nvPr/>
        </p:nvPicPr>
        <p:blipFill>
          <a:blip r:embed="rId10">
            <a:alphaModFix/>
          </a:blip>
          <a:stretch>
            <a:fillRect/>
          </a:stretch>
        </p:blipFill>
        <p:spPr>
          <a:xfrm>
            <a:off x="1708763" y="2901517"/>
            <a:ext cx="1226125" cy="1009332"/>
          </a:xfrm>
          <a:prstGeom prst="rect">
            <a:avLst/>
          </a:prstGeom>
          <a:noFill/>
          <a:ln>
            <a:noFill/>
          </a:ln>
        </p:spPr>
      </p:pic>
      <p:pic>
        <p:nvPicPr>
          <p:cNvPr id="155" name="Google Shape;155;p21"/>
          <p:cNvPicPr preferRelativeResize="0"/>
          <p:nvPr/>
        </p:nvPicPr>
        <p:blipFill>
          <a:blip r:embed="rId11">
            <a:alphaModFix/>
          </a:blip>
          <a:stretch>
            <a:fillRect/>
          </a:stretch>
        </p:blipFill>
        <p:spPr>
          <a:xfrm>
            <a:off x="5259400" y="3199043"/>
            <a:ext cx="1122150" cy="662494"/>
          </a:xfrm>
          <a:prstGeom prst="rect">
            <a:avLst/>
          </a:prstGeom>
          <a:noFill/>
          <a:ln>
            <a:noFill/>
          </a:ln>
        </p:spPr>
      </p:pic>
      <p:pic>
        <p:nvPicPr>
          <p:cNvPr id="156" name="Google Shape;156;p21"/>
          <p:cNvPicPr preferRelativeResize="0"/>
          <p:nvPr/>
        </p:nvPicPr>
        <p:blipFill rotWithShape="1">
          <a:blip r:embed="rId12">
            <a:alphaModFix/>
          </a:blip>
          <a:srcRect l="2827" r="3530"/>
          <a:stretch/>
        </p:blipFill>
        <p:spPr>
          <a:xfrm>
            <a:off x="7181425" y="2042156"/>
            <a:ext cx="1750425" cy="2313774"/>
          </a:xfrm>
          <a:prstGeom prst="rect">
            <a:avLst/>
          </a:prstGeom>
          <a:noFill/>
          <a:ln>
            <a:noFill/>
          </a:ln>
        </p:spPr>
      </p:pic>
      <p:pic>
        <p:nvPicPr>
          <p:cNvPr id="16" name="Picture 2" descr="Image result for pencil">
            <a:extLst>
              <a:ext uri="{FF2B5EF4-FFF2-40B4-BE49-F238E27FC236}">
                <a16:creationId xmlns:a16="http://schemas.microsoft.com/office/drawing/2014/main" id="{F7C0F9BE-3FE6-464E-B34A-23F1F8AD5D7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11658"/>
          <a:stretch/>
        </p:blipFill>
        <p:spPr bwMode="auto">
          <a:xfrm>
            <a:off x="8223013" y="56021"/>
            <a:ext cx="875213" cy="7315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rgbClr val="FFFFFF"/>
                </a:solidFill>
              </a:rPr>
              <a:t>We will identify observable features of invertebrates. </a:t>
            </a:r>
            <a:endParaRPr/>
          </a:p>
        </p:txBody>
      </p:sp>
      <p:graphicFrame>
        <p:nvGraphicFramePr>
          <p:cNvPr id="258" name="Google Shape;258;p28"/>
          <p:cNvGraphicFramePr/>
          <p:nvPr/>
        </p:nvGraphicFramePr>
        <p:xfrm>
          <a:off x="6943000" y="1402252"/>
          <a:ext cx="2142625" cy="153918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This is a tick, Do you think it is an invertebrate? </a:t>
                      </a:r>
                      <a:endParaRPr sz="1100" dirty="0">
                        <a:latin typeface="Century Gothic"/>
                        <a:ea typeface="Century Gothic"/>
                        <a:cs typeface="Century Gothic"/>
                        <a:sym typeface="Century Gothic"/>
                      </a:endParaRPr>
                    </a:p>
                    <a:p>
                      <a:pPr marL="0" lvl="0" indent="0" algn="l" rtl="0">
                        <a:spcBef>
                          <a:spcPts val="0"/>
                        </a:spcBef>
                        <a:spcAft>
                          <a:spcPts val="0"/>
                        </a:spcAft>
                        <a:buNone/>
                      </a:pPr>
                      <a:endParaRPr sz="1100" dirty="0">
                        <a:latin typeface="Century Gothic"/>
                        <a:ea typeface="Century Gothic"/>
                        <a:cs typeface="Century Gothic"/>
                        <a:sym typeface="Century Gothic"/>
                      </a:endParaRPr>
                    </a:p>
                    <a:p>
                      <a:pPr marL="0" lvl="0" indent="0" algn="l" rtl="0">
                        <a:spcBef>
                          <a:spcPts val="0"/>
                        </a:spcBef>
                        <a:spcAft>
                          <a:spcPts val="0"/>
                        </a:spcAft>
                        <a:buNone/>
                      </a:pPr>
                      <a:r>
                        <a:rPr lang="en-GB" sz="1100" dirty="0">
                          <a:latin typeface="Century Gothic"/>
                          <a:ea typeface="Century Gothic"/>
                          <a:cs typeface="Century Gothic"/>
                          <a:sym typeface="Century Gothic"/>
                        </a:rPr>
                        <a:t>Justify your answer using observable features. </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59" name="Google Shape;259;p28"/>
          <p:cNvGraphicFramePr/>
          <p:nvPr/>
        </p:nvGraphicFramePr>
        <p:xfrm>
          <a:off x="442575" y="1385250"/>
          <a:ext cx="6296500" cy="3561050"/>
        </p:xfrm>
        <a:graphic>
          <a:graphicData uri="http://schemas.openxmlformats.org/drawingml/2006/table">
            <a:tbl>
              <a:tblPr>
                <a:noFill/>
              </a:tblPr>
              <a:tblGrid>
                <a:gridCol w="1073500">
                  <a:extLst>
                    <a:ext uri="{9D8B030D-6E8A-4147-A177-3AD203B41FA5}">
                      <a16:colId xmlns:a16="http://schemas.microsoft.com/office/drawing/2014/main" val="20000"/>
                    </a:ext>
                  </a:extLst>
                </a:gridCol>
                <a:gridCol w="2124450">
                  <a:extLst>
                    <a:ext uri="{9D8B030D-6E8A-4147-A177-3AD203B41FA5}">
                      <a16:colId xmlns:a16="http://schemas.microsoft.com/office/drawing/2014/main" val="20001"/>
                    </a:ext>
                  </a:extLst>
                </a:gridCol>
                <a:gridCol w="3098550">
                  <a:extLst>
                    <a:ext uri="{9D8B030D-6E8A-4147-A177-3AD203B41FA5}">
                      <a16:colId xmlns:a16="http://schemas.microsoft.com/office/drawing/2014/main" val="20002"/>
                    </a:ext>
                  </a:extLst>
                </a:gridCol>
              </a:tblGrid>
              <a:tr h="567300">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Observable feature </a:t>
                      </a:r>
                      <a:endParaRPr sz="1200"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Definition </a:t>
                      </a:r>
                      <a:endParaRPr sz="1200" b="1">
                        <a:latin typeface="Century Gothic"/>
                        <a:ea typeface="Century Gothic"/>
                        <a:cs typeface="Century Gothic"/>
                        <a:sym typeface="Century Gothic"/>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Century Gothic"/>
                          <a:ea typeface="Century Gothic"/>
                          <a:cs typeface="Century Gothic"/>
                          <a:sym typeface="Century Gothic"/>
                        </a:rPr>
                        <a:t>Invertebrates with this feature </a:t>
                      </a:r>
                      <a:endParaRPr sz="1200" b="1">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5673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Soft body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dk1"/>
                          </a:solidFill>
                          <a:latin typeface="Century Gothic"/>
                          <a:ea typeface="Century Gothic"/>
                          <a:cs typeface="Century Gothic"/>
                          <a:sym typeface="Century Gothic"/>
                        </a:rPr>
                        <a:t>A body with no exoskeleton</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Worms, jellyfish, octopus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2535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Tentacles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Used to protect animals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Jellyfish, octopus, squid </a:t>
                      </a:r>
                      <a:endParaRPr sz="1200">
                        <a:latin typeface="Century Gothic"/>
                        <a:ea typeface="Century Gothic"/>
                        <a:cs typeface="Century Gothic"/>
                        <a:sym typeface="Century Gothic"/>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5673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Exoskeleton</a:t>
                      </a:r>
                      <a:endParaRPr sz="1200">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 hard body covering</a:t>
                      </a:r>
                      <a:endParaRPr sz="1200">
                        <a:latin typeface="Century Gothic"/>
                        <a:ea typeface="Century Gothic"/>
                        <a:cs typeface="Century Gothic"/>
                        <a:sym typeface="Century Gothic"/>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Beatles, ants, spiders, grasshoppers, prawns, starfish and butterflies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Shell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 type of exoskeleton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Snails, crabs, clams and mussels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Antennae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Paired feelers on animal’s heads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crabs, ants, butterflies, crickets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Claws </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Hooked structures on animal’s legs</a:t>
                      </a:r>
                      <a:endParaRPr sz="12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GB" sz="1200">
                          <a:latin typeface="Century Gothic"/>
                          <a:ea typeface="Century Gothic"/>
                          <a:cs typeface="Century Gothic"/>
                          <a:sym typeface="Century Gothic"/>
                        </a:rPr>
                        <a:t>Scorpions, beetles, crabs</a:t>
                      </a:r>
                      <a:endParaRPr sz="12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260" name="Google Shape;260;p28"/>
          <p:cNvSpPr txBox="1"/>
          <p:nvPr/>
        </p:nvSpPr>
        <p:spPr>
          <a:xfrm>
            <a:off x="328975" y="751650"/>
            <a:ext cx="6410100" cy="63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dk1"/>
                </a:solidFill>
                <a:latin typeface="Century Gothic"/>
                <a:ea typeface="Century Gothic"/>
                <a:cs typeface="Century Gothic"/>
                <a:sym typeface="Century Gothic"/>
              </a:rPr>
              <a:t>Invertebrates</a:t>
            </a:r>
            <a:r>
              <a:rPr lang="en-GB">
                <a:solidFill>
                  <a:schemeClr val="dk1"/>
                </a:solidFill>
                <a:latin typeface="Century Gothic"/>
                <a:ea typeface="Century Gothic"/>
                <a:cs typeface="Century Gothic"/>
                <a:sym typeface="Century Gothic"/>
              </a:rPr>
              <a:t> are animals that do not have a skeleton or a backbone inside their body. This makes their observable features very diverse. </a:t>
            </a:r>
            <a:endParaRPr/>
          </a:p>
        </p:txBody>
      </p:sp>
      <p:pic>
        <p:nvPicPr>
          <p:cNvPr id="261" name="Google Shape;261;p28"/>
          <p:cNvPicPr preferRelativeResize="0"/>
          <p:nvPr/>
        </p:nvPicPr>
        <p:blipFill>
          <a:blip r:embed="rId3">
            <a:alphaModFix/>
          </a:blip>
          <a:stretch>
            <a:fillRect/>
          </a:stretch>
        </p:blipFill>
        <p:spPr>
          <a:xfrm>
            <a:off x="6943000" y="3280427"/>
            <a:ext cx="2100125" cy="1772199"/>
          </a:xfrm>
          <a:prstGeom prst="rect">
            <a:avLst/>
          </a:prstGeom>
          <a:noFill/>
          <a:ln>
            <a:noFill/>
          </a:ln>
        </p:spPr>
      </p:pic>
      <p:pic>
        <p:nvPicPr>
          <p:cNvPr id="7" name="Picture 2" descr="Image result for pencil">
            <a:extLst>
              <a:ext uri="{FF2B5EF4-FFF2-40B4-BE49-F238E27FC236}">
                <a16:creationId xmlns:a16="http://schemas.microsoft.com/office/drawing/2014/main" id="{C1776413-46D8-4424-A870-5A51EC9572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58"/>
          <a:stretch/>
        </p:blipFill>
        <p:spPr bwMode="auto">
          <a:xfrm>
            <a:off x="7905750" y="28263"/>
            <a:ext cx="1238250" cy="1034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GB" sz="1600">
                <a:solidFill>
                  <a:srgbClr val="FFFFFF"/>
                </a:solidFill>
              </a:rPr>
              <a:t>We will identify observable features of vertebrates.</a:t>
            </a:r>
            <a:endParaRPr/>
          </a:p>
        </p:txBody>
      </p:sp>
      <p:sp>
        <p:nvSpPr>
          <p:cNvPr id="232" name="Google Shape;232;p36"/>
          <p:cNvSpPr txBox="1">
            <a:spLocks noGrp="1"/>
          </p:cNvSpPr>
          <p:nvPr>
            <p:ph type="body" idx="2"/>
          </p:nvPr>
        </p:nvSpPr>
        <p:spPr>
          <a:xfrm>
            <a:off x="507650" y="692350"/>
            <a:ext cx="5933100" cy="20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rPr>
              <a:t>Vertebrates</a:t>
            </a:r>
            <a:r>
              <a:rPr lang="en-GB" sz="1600">
                <a:solidFill>
                  <a:schemeClr val="dk1"/>
                </a:solidFill>
              </a:rPr>
              <a:t> are animals that have a skeleton and a  backbone on the inside of their body. </a:t>
            </a:r>
            <a:endParaRPr sz="1600">
              <a:solidFill>
                <a:schemeClr val="dk1"/>
              </a:solidFill>
            </a:endParaRPr>
          </a:p>
          <a:p>
            <a:pPr marL="0" lvl="0" indent="0" algn="l" rtl="0">
              <a:spcBef>
                <a:spcPts val="1600"/>
              </a:spcBef>
              <a:spcAft>
                <a:spcPts val="0"/>
              </a:spcAft>
              <a:buNone/>
            </a:pPr>
            <a:r>
              <a:rPr lang="en-GB" sz="1600">
                <a:solidFill>
                  <a:schemeClr val="dk1"/>
                </a:solidFill>
              </a:rPr>
              <a:t>Skeletons are made up of hard bones and softer bone called cartilage. The vertebrae are bones in the spine. </a:t>
            </a:r>
            <a:endParaRPr sz="1600">
              <a:solidFill>
                <a:schemeClr val="dk1"/>
              </a:solidFill>
            </a:endParaRPr>
          </a:p>
          <a:p>
            <a:pPr marL="0" lvl="0" indent="0" algn="l" rtl="0">
              <a:spcBef>
                <a:spcPts val="1600"/>
              </a:spcBef>
              <a:spcAft>
                <a:spcPts val="1600"/>
              </a:spcAft>
              <a:buClr>
                <a:schemeClr val="dk1"/>
              </a:buClr>
              <a:buSzPts val="1100"/>
              <a:buFont typeface="Arial"/>
              <a:buNone/>
            </a:pPr>
            <a:r>
              <a:rPr lang="en-GB" sz="1600">
                <a:solidFill>
                  <a:schemeClr val="dk1"/>
                </a:solidFill>
              </a:rPr>
              <a:t>3% of animals on the planet are vertebrates.   </a:t>
            </a:r>
            <a:endParaRPr>
              <a:solidFill>
                <a:schemeClr val="dk1"/>
              </a:solidFill>
            </a:endParaRPr>
          </a:p>
        </p:txBody>
      </p:sp>
      <p:graphicFrame>
        <p:nvGraphicFramePr>
          <p:cNvPr id="233" name="Google Shape;233;p36"/>
          <p:cNvGraphicFramePr/>
          <p:nvPr/>
        </p:nvGraphicFramePr>
        <p:xfrm>
          <a:off x="6807688" y="266050"/>
          <a:ext cx="2142625" cy="1203900"/>
        </p:xfrm>
        <a:graphic>
          <a:graphicData uri="http://schemas.openxmlformats.org/drawingml/2006/table">
            <a:tbl>
              <a:tblPr>
                <a:noFill/>
              </a:tblPr>
              <a:tblGrid>
                <a:gridCol w="214262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CHECK FOR UNDERSTANDING</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What features do all vertebrates have in common? </a:t>
                      </a:r>
                      <a:endParaRPr sz="110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34" name="Google Shape;234;p36"/>
          <p:cNvPicPr preferRelativeResize="0"/>
          <p:nvPr/>
        </p:nvPicPr>
        <p:blipFill>
          <a:blip r:embed="rId3">
            <a:alphaModFix/>
          </a:blip>
          <a:stretch>
            <a:fillRect/>
          </a:stretch>
        </p:blipFill>
        <p:spPr>
          <a:xfrm>
            <a:off x="7208350" y="1483275"/>
            <a:ext cx="1631878" cy="1777650"/>
          </a:xfrm>
          <a:prstGeom prst="rect">
            <a:avLst/>
          </a:prstGeom>
          <a:noFill/>
          <a:ln>
            <a:noFill/>
          </a:ln>
        </p:spPr>
      </p:pic>
      <p:pic>
        <p:nvPicPr>
          <p:cNvPr id="235" name="Google Shape;235;p36"/>
          <p:cNvPicPr preferRelativeResize="0"/>
          <p:nvPr/>
        </p:nvPicPr>
        <p:blipFill>
          <a:blip r:embed="rId4">
            <a:alphaModFix/>
          </a:blip>
          <a:stretch>
            <a:fillRect/>
          </a:stretch>
        </p:blipFill>
        <p:spPr>
          <a:xfrm>
            <a:off x="507651" y="2725443"/>
            <a:ext cx="3269803" cy="2033100"/>
          </a:xfrm>
          <a:prstGeom prst="rect">
            <a:avLst/>
          </a:prstGeom>
          <a:noFill/>
          <a:ln>
            <a:noFill/>
          </a:ln>
        </p:spPr>
      </p:pic>
      <p:pic>
        <p:nvPicPr>
          <p:cNvPr id="236" name="Google Shape;236;p36"/>
          <p:cNvPicPr preferRelativeResize="0"/>
          <p:nvPr/>
        </p:nvPicPr>
        <p:blipFill rotWithShape="1">
          <a:blip r:embed="rId5">
            <a:alphaModFix/>
          </a:blip>
          <a:srcRect l="1040" r="3457" b="6182"/>
          <a:stretch/>
        </p:blipFill>
        <p:spPr>
          <a:xfrm>
            <a:off x="3468725" y="3260925"/>
            <a:ext cx="3739627" cy="1777650"/>
          </a:xfrm>
          <a:prstGeom prst="rect">
            <a:avLst/>
          </a:prstGeom>
          <a:noFill/>
          <a:ln>
            <a:noFill/>
          </a:ln>
        </p:spPr>
      </p:pic>
    </p:spTree>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2B03C8-A088-4293-B7C4-416D01FFEF2F}">
  <ds:schemaRefs>
    <ds:schemaRef ds:uri="http://purl.org/dc/elements/1.1/"/>
    <ds:schemaRef ds:uri="a935dd7b-bafd-4d5f-b802-f485d9a95a9f"/>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CF948605-FACC-47FF-AD37-4F2D33FC7AEF}">
  <ds:schemaRefs>
    <ds:schemaRef ds:uri="http://schemas.microsoft.com/sharepoint/v3/contenttype/forms"/>
  </ds:schemaRefs>
</ds:datastoreItem>
</file>

<file path=customXml/itemProps3.xml><?xml version="1.0" encoding="utf-8"?>
<ds:datastoreItem xmlns:ds="http://schemas.openxmlformats.org/officeDocument/2006/customXml" ds:itemID="{127F641B-DCDE-48ED-9935-0C06EF286092}"/>
</file>

<file path=docProps/app.xml><?xml version="1.0" encoding="utf-8"?>
<Properties xmlns="http://schemas.openxmlformats.org/officeDocument/2006/extended-properties" xmlns:vt="http://schemas.openxmlformats.org/officeDocument/2006/docPropsVTypes">
  <TotalTime>71</TotalTime>
  <Words>3234</Words>
  <Application>Microsoft Office PowerPoint</Application>
  <PresentationFormat>On-screen Show (16:9)</PresentationFormat>
  <Paragraphs>567</Paragraphs>
  <Slides>37</Slides>
  <Notes>37</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Century Gothic</vt:lpstr>
      <vt:lpstr>ASC EDI Template</vt:lpstr>
      <vt:lpstr>ORGANISM CHARACTERISTICS</vt:lpstr>
      <vt:lpstr>PowerPoint Presentation</vt:lpstr>
      <vt:lpstr>We will revise everything we have learned about biology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revise everything we have learned about biology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ORGANISM CHARACTERISTICS</dc:title>
  <dc:creator>Michael Beards</dc:creator>
  <cp:lastModifiedBy>Sarina Watson</cp:lastModifiedBy>
  <cp:revision>11</cp:revision>
  <dcterms:modified xsi:type="dcterms:W3CDTF">2022-07-26T13:29:43Z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